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77" r:id="rId8"/>
    <p:sldId id="263" r:id="rId9"/>
    <p:sldId id="274" r:id="rId10"/>
    <p:sldId id="264" r:id="rId11"/>
    <p:sldId id="275" r:id="rId12"/>
    <p:sldId id="266" r:id="rId13"/>
    <p:sldId id="267" r:id="rId14"/>
    <p:sldId id="278" r:id="rId15"/>
    <p:sldId id="269" r:id="rId16"/>
    <p:sldId id="270" r:id="rId17"/>
    <p:sldId id="271" r:id="rId18"/>
    <p:sldId id="272" r:id="rId19"/>
    <p:sldId id="276" r:id="rId20"/>
    <p:sldId id="273"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40"/>
    <a:srgbClr val="009B3E"/>
    <a:srgbClr val="9C6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9095" autoAdjust="0"/>
  </p:normalViewPr>
  <p:slideViewPr>
    <p:cSldViewPr>
      <p:cViewPr varScale="1">
        <p:scale>
          <a:sx n="79" d="100"/>
          <a:sy n="79" d="100"/>
        </p:scale>
        <p:origin x="2142" y="78"/>
      </p:cViewPr>
      <p:guideLst>
        <p:guide orient="horz" pos="2160"/>
        <p:guide pos="2880"/>
      </p:guideLst>
    </p:cSldViewPr>
  </p:slideViewPr>
  <p:outlineViewPr>
    <p:cViewPr>
      <p:scale>
        <a:sx n="33" d="100"/>
        <a:sy n="33" d="100"/>
      </p:scale>
      <p:origin x="0" y="13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014296-268C-4A0E-B880-14D6C97DF905}" type="datetimeFigureOut">
              <a:rPr lang="nl-NL" smtClean="0"/>
              <a:t>10-1-2023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C04B3C-C511-4F48-8C40-7BFAF9EA3184}" type="slidenum">
              <a:rPr lang="nl-NL" smtClean="0"/>
              <a:t>‹nr.›</a:t>
            </a:fld>
            <a:endParaRPr lang="nl-NL"/>
          </a:p>
        </p:txBody>
      </p:sp>
    </p:spTree>
    <p:extLst>
      <p:ext uri="{BB962C8B-B14F-4D97-AF65-F5344CB8AC3E}">
        <p14:creationId xmlns:p14="http://schemas.microsoft.com/office/powerpoint/2010/main" val="127222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andenpensioen.n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r>
              <a:rPr lang="nl-NL" sz="1200" b="1" kern="1200" dirty="0">
                <a:solidFill>
                  <a:schemeClr val="bg1"/>
                </a:solidFill>
                <a:effectLst/>
                <a:latin typeface="Arial" panose="020B0604020202020204" pitchFamily="34" charset="0"/>
                <a:ea typeface="+mn-ea"/>
                <a:cs typeface="Arial" panose="020B0604020202020204" pitchFamily="34" charset="0"/>
              </a:rPr>
              <a:t>:</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De juiste antwoorden zijn A en C. Van de overheid ontvangt u een AOW-pensioen.</a:t>
            </a:r>
          </a:p>
          <a:p>
            <a:pPr lvl="0"/>
            <a:r>
              <a:rPr lang="nl-NL" sz="1200" b="0" kern="1200" dirty="0">
                <a:solidFill>
                  <a:schemeClr val="bg1"/>
                </a:solidFill>
                <a:effectLst/>
                <a:latin typeface="Arial" panose="020B0604020202020204" pitchFamily="34" charset="0"/>
                <a:ea typeface="+mn-ea"/>
                <a:cs typeface="Arial" panose="020B0604020202020204" pitchFamily="34" charset="0"/>
              </a:rPr>
              <a:t>Via uw werkgever bouwt u pensioen op bij </a:t>
            </a:r>
            <a:r>
              <a:rPr lang="nl-NL" sz="1200" b="0" kern="1200" dirty="0" err="1">
                <a:solidFill>
                  <a:schemeClr val="bg1"/>
                </a:solidFill>
                <a:effectLst/>
                <a:latin typeface="Arial" panose="020B0604020202020204" pitchFamily="34" charset="0"/>
                <a:ea typeface="+mn-ea"/>
                <a:cs typeface="Arial" panose="020B0604020202020204" pitchFamily="34" charset="0"/>
              </a:rPr>
              <a:t>Bpf</a:t>
            </a:r>
            <a:r>
              <a:rPr lang="nl-NL" sz="1200" b="0" kern="1200" dirty="0">
                <a:solidFill>
                  <a:schemeClr val="bg1"/>
                </a:solidFill>
                <a:effectLst/>
                <a:latin typeface="Arial" panose="020B0604020202020204" pitchFamily="34" charset="0"/>
                <a:ea typeface="+mn-ea"/>
                <a:cs typeface="Arial" panose="020B0604020202020204" pitchFamily="34" charset="0"/>
              </a:rPr>
              <a:t> Banden en Wielen. </a:t>
            </a:r>
            <a:r>
              <a:rPr lang="nl-NL" sz="1200" b="0" kern="1200" dirty="0" err="1">
                <a:solidFill>
                  <a:schemeClr val="bg1"/>
                </a:solidFill>
                <a:effectLst/>
                <a:latin typeface="Arial" panose="020B0604020202020204" pitchFamily="34" charset="0"/>
                <a:ea typeface="+mn-ea"/>
                <a:cs typeface="Arial" panose="020B0604020202020204" pitchFamily="34" charset="0"/>
              </a:rPr>
              <a:t>Bpf</a:t>
            </a:r>
            <a:r>
              <a:rPr lang="nl-NL" sz="1200" b="0" kern="1200" dirty="0">
                <a:solidFill>
                  <a:schemeClr val="bg1"/>
                </a:solidFill>
                <a:effectLst/>
                <a:latin typeface="Arial" panose="020B0604020202020204" pitchFamily="34" charset="0"/>
                <a:ea typeface="+mn-ea"/>
                <a:cs typeface="Arial" panose="020B0604020202020204" pitchFamily="34" charset="0"/>
              </a:rPr>
              <a:t> Banden en Wielen keert dit vanaf uw pensioenleeftijd aan u uit.</a:t>
            </a:r>
          </a:p>
          <a:p>
            <a:pPr lvl="0"/>
            <a:r>
              <a:rPr lang="nl-NL" sz="1200" b="0" kern="1200" dirty="0">
                <a:solidFill>
                  <a:schemeClr val="bg1"/>
                </a:solidFill>
                <a:effectLst/>
                <a:latin typeface="Arial" panose="020B0604020202020204" pitchFamily="34" charset="0"/>
                <a:ea typeface="+mn-ea"/>
                <a:cs typeface="Arial" panose="020B0604020202020204" pitchFamily="34" charset="0"/>
              </a:rPr>
              <a:t>Uw werkgever zelf keert dus geen pensioen aan u uit. Antwoord B is onjuist.</a:t>
            </a:r>
            <a:br>
              <a:rPr lang="nl-NL" sz="1200" b="0" kern="1200" dirty="0">
                <a:solidFill>
                  <a:schemeClr val="bg1"/>
                </a:solidFill>
                <a:effectLst/>
                <a:latin typeface="Arial" panose="020B0604020202020204" pitchFamily="34" charset="0"/>
                <a:ea typeface="+mn-ea"/>
                <a:cs typeface="Arial" panose="020B0604020202020204" pitchFamily="34" charset="0"/>
              </a:rPr>
            </a:b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Antwoord D en E zijn mogelijk ook juist. Als u ergens anders hebt gewerkt en zo pensioen hebt opgebouwd bij een ander pensioenfonds of verzekeraar (en dit na uitdiensttreding  hebt laten staan), dan krijgt u straks ook pensioen van dit fonds of verzekeraar.</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Pensioen van een bank of verzekeraar ontvangt u alleen als u daarvoor zelf hebt </a:t>
            </a:r>
            <a:r>
              <a:rPr lang="nl-NL" sz="1200" b="0" kern="1200" dirty="0" err="1">
                <a:solidFill>
                  <a:schemeClr val="bg1"/>
                </a:solidFill>
                <a:effectLst/>
                <a:latin typeface="Arial" panose="020B0604020202020204" pitchFamily="34" charset="0"/>
                <a:ea typeface="+mn-ea"/>
                <a:cs typeface="Arial" panose="020B0604020202020204" pitchFamily="34" charset="0"/>
              </a:rPr>
              <a:t>bijgespaard</a:t>
            </a:r>
            <a:r>
              <a:rPr lang="nl-NL" sz="1200" b="0" kern="1200" dirty="0">
                <a:solidFill>
                  <a:schemeClr val="bg1"/>
                </a:solidFill>
                <a:effectLst/>
                <a:latin typeface="Arial" panose="020B0604020202020204" pitchFamily="34" charset="0"/>
                <a:ea typeface="+mn-ea"/>
                <a:cs typeface="Arial" panose="020B0604020202020204" pitchFamily="34" charset="0"/>
              </a:rPr>
              <a:t> of een product hebt afgesloten, zoals lijfrente of </a:t>
            </a:r>
            <a:r>
              <a:rPr lang="nl-NL" sz="1200" b="0" kern="1200" dirty="0" err="1">
                <a:solidFill>
                  <a:schemeClr val="bg1"/>
                </a:solidFill>
                <a:effectLst/>
                <a:latin typeface="Arial" panose="020B0604020202020204" pitchFamily="34" charset="0"/>
                <a:ea typeface="+mn-ea"/>
                <a:cs typeface="Arial" panose="020B0604020202020204" pitchFamily="34" charset="0"/>
              </a:rPr>
              <a:t>banksparen</a:t>
            </a:r>
            <a:r>
              <a:rPr lang="nl-NL" sz="1200" b="0" kern="1200" dirty="0">
                <a:solidFill>
                  <a:schemeClr val="bg1"/>
                </a:solidFill>
                <a:effectLst/>
                <a:latin typeface="Arial" panose="020B0604020202020204" pitchFamily="34" charset="0"/>
                <a:ea typeface="+mn-ea"/>
                <a:cs typeface="Arial" panose="020B0604020202020204" pitchFamily="34" charset="0"/>
              </a:rPr>
              <a:t>.</a:t>
            </a:r>
          </a:p>
          <a:p>
            <a:pPr lvl="0"/>
            <a:r>
              <a:rPr lang="nl-NL" sz="1200" b="0" kern="1200" dirty="0">
                <a:solidFill>
                  <a:schemeClr val="bg1"/>
                </a:solidFill>
                <a:effectLst/>
                <a:latin typeface="Arial" panose="020B0604020202020204" pitchFamily="34" charset="0"/>
                <a:ea typeface="+mn-ea"/>
                <a:cs typeface="Arial" panose="020B0604020202020204" pitchFamily="34" charset="0"/>
              </a:rPr>
              <a:t> </a:t>
            </a:r>
            <a:endParaRPr lang="nl-NL" b="0"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4</a:t>
            </a:fld>
            <a:endParaRPr lang="nl-NL"/>
          </a:p>
        </p:txBody>
      </p:sp>
    </p:spTree>
    <p:extLst>
      <p:ext uri="{BB962C8B-B14F-4D97-AF65-F5344CB8AC3E}">
        <p14:creationId xmlns:p14="http://schemas.microsoft.com/office/powerpoint/2010/main" val="65141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U kunt ook keuze maken over de hoogte van uw pensioen. U kunt kiezen voor:</a:t>
            </a:r>
          </a:p>
          <a:p>
            <a:pPr lvl="0"/>
            <a:endParaRPr lang="nl-NL" sz="1200" b="0" kern="1200" dirty="0">
              <a:solidFill>
                <a:schemeClr val="bg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NL" sz="1200" b="1" kern="1200" dirty="0">
                <a:solidFill>
                  <a:schemeClr val="bg1"/>
                </a:solidFill>
                <a:effectLst/>
                <a:latin typeface="Arial" panose="020B0604020202020204" pitchFamily="34" charset="0"/>
                <a:ea typeface="+mn-ea"/>
                <a:cs typeface="Arial" panose="020B0604020202020204" pitchFamily="34" charset="0"/>
              </a:rPr>
              <a:t>Eerst meer pensioen, daarna minder</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U kunt de eerste 5 of 10 jaar meer pensioen ontvangen en daarna minder. Het lagere bedrag is altijd 75% van het hoge bedrag. </a:t>
            </a:r>
          </a:p>
          <a:p>
            <a:pPr marL="171450" lvl="0" indent="-171450">
              <a:buFont typeface="Arial" panose="020B0604020202020204" pitchFamily="34" charset="0"/>
              <a:buChar char="•"/>
            </a:pPr>
            <a:r>
              <a:rPr lang="nl-NL" sz="1200" b="1" kern="1200" dirty="0">
                <a:solidFill>
                  <a:schemeClr val="bg1"/>
                </a:solidFill>
                <a:effectLst/>
                <a:latin typeface="Arial" panose="020B0604020202020204" pitchFamily="34" charset="0"/>
                <a:ea typeface="+mn-ea"/>
                <a:cs typeface="Arial" panose="020B0604020202020204" pitchFamily="34" charset="0"/>
              </a:rPr>
              <a:t>Pensioen voor uw partner inruilen voor meer pensioen voor uzelf</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U kunt het pensioen voor uw partner helemaal of voor een deel omzetten in pensioen voor uzelf. U krijgt dan zelf meer pensioen. Als u overlijdt, krijgt uw partner geen of minder pensioen.</a:t>
            </a:r>
          </a:p>
          <a:p>
            <a:pPr marL="171450" lvl="0" indent="-171450">
              <a:buFont typeface="Arial" panose="020B0604020202020204" pitchFamily="34" charset="0"/>
              <a:buChar char="•"/>
            </a:pPr>
            <a:r>
              <a:rPr lang="nl-NL" sz="1200" b="1" kern="1200" dirty="0">
                <a:solidFill>
                  <a:schemeClr val="bg1"/>
                </a:solidFill>
                <a:effectLst/>
                <a:latin typeface="Arial" panose="020B0604020202020204" pitchFamily="34" charset="0"/>
                <a:ea typeface="+mn-ea"/>
                <a:cs typeface="Arial" panose="020B0604020202020204" pitchFamily="34" charset="0"/>
              </a:rPr>
              <a:t>Pensioen voor uzelf inruilen voor meer pensioen voor uw partner</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U kunt ook pensioen voor uzelf inruilen voor pensioen voor uw partner. Uw eigen pensioen wordt dan lager en uw partner krijgt meer pensioen als u overlijdt. </a:t>
            </a:r>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14</a:t>
            </a:fld>
            <a:endParaRPr lang="nl-NL"/>
          </a:p>
        </p:txBody>
      </p:sp>
    </p:spTree>
    <p:extLst>
      <p:ext uri="{BB962C8B-B14F-4D97-AF65-F5344CB8AC3E}">
        <p14:creationId xmlns:p14="http://schemas.microsoft.com/office/powerpoint/2010/main" val="126992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De dekkingsgraad wordt uitgedrukt in een percentage. Een dekkingsgraad van 100% betekent dat een pensioenfonds precies genoeg geld heeft; voor elke euro aan verplichtingen, is 1 euro aan beleggingen beschikbaar is. Gaat het beter met de financiële positie van het fonds, dan stijgt de dekkingsgraad boven de 100%. Gaat het slechter met de financiële positie van het fonds, dan daalt de dekkingsgraad onder de 100%. Een dekkingsgraad van 100% is niet genoeg. Een pensioenfonds heeft ook reserves nodig. </a:t>
            </a:r>
          </a:p>
          <a:p>
            <a:pPr lvl="0"/>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1" kern="1200" dirty="0">
                <a:solidFill>
                  <a:schemeClr val="bg1"/>
                </a:solidFill>
                <a:effectLst/>
                <a:latin typeface="Arial" panose="020B0604020202020204" pitchFamily="34" charset="0"/>
                <a:ea typeface="+mn-ea"/>
                <a:cs typeface="Arial" panose="020B0604020202020204" pitchFamily="34" charset="0"/>
              </a:rPr>
              <a:t>Kans op verlaging</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Een aantal jaren achter elkaar was er een serieuze kans dat pensioenfonds Banden en Wielen de pensioenen moest verlagen. Gelukkig was het niet nodig. Eind 2021 stond het fonds er financieel gezien beter voor dan in de jaren ervoor. Dat kwam door de stijging van de rente en de goede resultaten op de beleggingen. </a:t>
            </a:r>
          </a:p>
          <a:p>
            <a:pPr lvl="0"/>
            <a:r>
              <a:rPr lang="nl-NL" sz="1200" b="0" kern="1200" dirty="0">
                <a:solidFill>
                  <a:schemeClr val="bg1"/>
                </a:solidFill>
                <a:effectLst/>
                <a:latin typeface="Arial" panose="020B0604020202020204" pitchFamily="34" charset="0"/>
                <a:ea typeface="+mn-ea"/>
                <a:cs typeface="Arial" panose="020B0604020202020204" pitchFamily="34" charset="0"/>
              </a:rPr>
              <a:t>Het kan zijn dat het fonds in de nabije toekomst alsnog moet besluiten om de pensioenen te verlagen. Dat hangt af van hoe de financiële positie zich ontwikkelt.</a:t>
            </a:r>
          </a:p>
          <a:p>
            <a:pPr lvl="0"/>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1" kern="1200" dirty="0">
                <a:solidFill>
                  <a:schemeClr val="bg1"/>
                </a:solidFill>
                <a:effectLst/>
                <a:latin typeface="Arial" panose="020B0604020202020204" pitchFamily="34" charset="0"/>
                <a:ea typeface="+mn-ea"/>
                <a:cs typeface="Arial" panose="020B0604020202020204" pitchFamily="34" charset="0"/>
              </a:rPr>
              <a:t> </a:t>
            </a:r>
          </a:p>
          <a:p>
            <a:endParaRPr lang="nl-NL"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16</a:t>
            </a:fld>
            <a:endParaRPr lang="nl-NL"/>
          </a:p>
        </p:txBody>
      </p:sp>
    </p:spTree>
    <p:extLst>
      <p:ext uri="{BB962C8B-B14F-4D97-AF65-F5344CB8AC3E}">
        <p14:creationId xmlns:p14="http://schemas.microsoft.com/office/powerpoint/2010/main" val="32270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Aanvulling bij punt 1: Als u geen pensioen opbouwt via een nieuwe baan, blijft uw pensioen bij ons staan en checken wij een jaar later opnieuw of uw situatie is veranderd.</a:t>
            </a:r>
          </a:p>
          <a:p>
            <a:pPr lvl="0"/>
            <a:r>
              <a:rPr lang="nl-NL" sz="1200" b="0" kern="1200" dirty="0">
                <a:solidFill>
                  <a:schemeClr val="bg1"/>
                </a:solidFill>
                <a:effectLst/>
                <a:latin typeface="Arial" panose="020B0604020202020204" pitchFamily="34" charset="0"/>
                <a:ea typeface="+mn-ea"/>
                <a:cs typeface="Arial" panose="020B0604020202020204" pitchFamily="34" charset="0"/>
              </a:rPr>
              <a:t>Dat doen we vijf jaar lang. Als het dan niet gelukt is om het pensioen automatisch over te dragen naar het nieuwe pensioenfonds of verzekeraar, sturen wij u een brief om het pensioen in één keer uit te betalen. U kunt dan zelf beslissen of u daarmee akkoord gaat.</a:t>
            </a:r>
          </a:p>
          <a:p>
            <a:pPr lvl="0"/>
            <a:r>
              <a:rPr lang="nl-NL" sz="1200" b="0" kern="1200" dirty="0">
                <a:solidFill>
                  <a:schemeClr val="bg1"/>
                </a:solidFill>
                <a:effectLst/>
                <a:latin typeface="Arial" panose="020B0604020202020204" pitchFamily="34" charset="0"/>
                <a:ea typeface="+mn-ea"/>
                <a:cs typeface="Arial" panose="020B0604020202020204" pitchFamily="34" charset="0"/>
              </a:rPr>
              <a:t> </a:t>
            </a:r>
          </a:p>
          <a:p>
            <a:pPr lvl="0"/>
            <a:r>
              <a:rPr lang="nl-NL" sz="1200" b="0" kern="1200" dirty="0">
                <a:solidFill>
                  <a:schemeClr val="bg1"/>
                </a:solidFill>
                <a:effectLst/>
                <a:latin typeface="Arial" panose="020B0604020202020204" pitchFamily="34" charset="0"/>
                <a:ea typeface="+mn-ea"/>
                <a:cs typeface="Arial" panose="020B0604020202020204" pitchFamily="34" charset="0"/>
              </a:rPr>
              <a:t>Aanvulling bij punt 2: Uw pensioen blijft bij ons staan. </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Kiest u voor waardeoverdracht? Dan moet de financiële positie van uw oude en nieuwe pensioenfonds goed zijn, anders is dit (tijdelijk) niet mogelijk. Voor waardeoverdracht naar een verzekeraar is dit niet aan de orde.</a:t>
            </a:r>
            <a:endParaRPr lang="nl-NL" b="0"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17</a:t>
            </a:fld>
            <a:endParaRPr lang="nl-NL"/>
          </a:p>
        </p:txBody>
      </p:sp>
    </p:spTree>
    <p:extLst>
      <p:ext uri="{BB962C8B-B14F-4D97-AF65-F5344CB8AC3E}">
        <p14:creationId xmlns:p14="http://schemas.microsoft.com/office/powerpoint/2010/main" val="1196752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 Onze website </a:t>
            </a:r>
            <a:r>
              <a:rPr lang="nl-NL" sz="1200" b="0" u="sng" kern="1200" dirty="0">
                <a:solidFill>
                  <a:schemeClr val="bg1"/>
                </a:solidFill>
                <a:effectLst/>
                <a:latin typeface="Arial" panose="020B0604020202020204" pitchFamily="34" charset="0"/>
                <a:ea typeface="+mn-ea"/>
                <a:cs typeface="Arial" panose="020B0604020202020204" pitchFamily="34" charset="0"/>
              </a:rPr>
              <a:t>www.bandenpensioen.nl</a:t>
            </a:r>
            <a:r>
              <a:rPr lang="nl-NL" sz="1200" b="0" kern="1200" dirty="0">
                <a:solidFill>
                  <a:schemeClr val="bg1"/>
                </a:solidFill>
                <a:effectLst/>
                <a:latin typeface="Arial" panose="020B0604020202020204" pitchFamily="34" charset="0"/>
                <a:ea typeface="+mn-ea"/>
                <a:cs typeface="Arial" panose="020B0604020202020204" pitchFamily="34" charset="0"/>
              </a:rPr>
              <a:t> </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 Mijn Pensioen (de beveiligde omgeving van onze website):  inclusief Pensioenplanner.</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 </a:t>
            </a:r>
            <a:r>
              <a:rPr lang="nl-NL" sz="1200" b="0" kern="1200" dirty="0" err="1">
                <a:solidFill>
                  <a:schemeClr val="bg1"/>
                </a:solidFill>
                <a:effectLst/>
                <a:latin typeface="Arial" panose="020B0604020202020204" pitchFamily="34" charset="0"/>
                <a:ea typeface="+mn-ea"/>
                <a:cs typeface="Arial" panose="020B0604020202020204" pitchFamily="34" charset="0"/>
              </a:rPr>
              <a:t>BandenBulletin</a:t>
            </a:r>
            <a:r>
              <a:rPr lang="nl-NL" sz="1200" b="0" kern="1200" dirty="0">
                <a:solidFill>
                  <a:schemeClr val="bg1"/>
                </a:solidFill>
                <a:effectLst/>
                <a:latin typeface="Arial" panose="020B0604020202020204" pitchFamily="34" charset="0"/>
                <a:ea typeface="+mn-ea"/>
                <a:cs typeface="Arial" panose="020B0604020202020204" pitchFamily="34" charset="0"/>
              </a:rPr>
              <a:t>: onze pensioenkrant verschijnt 2x per jaar</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 E-mailservice, als uw e-mailadres bij ons bekend is, ontvangt u regelmatig een kort nieuwsbericht van ons fonds per mail.</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 Uniform Pensioenoverzicht: dit overzicht ontvangt u jaarlijks van ons fonds en is ook digitaal terug te vinden in Mijn </a:t>
            </a:r>
            <a:r>
              <a:rPr lang="nl-NL" sz="1200" b="0" kern="1200" dirty="0" err="1">
                <a:solidFill>
                  <a:schemeClr val="bg1"/>
                </a:solidFill>
                <a:effectLst/>
                <a:latin typeface="Arial" panose="020B0604020202020204" pitchFamily="34" charset="0"/>
                <a:ea typeface="+mn-ea"/>
                <a:cs typeface="Arial" panose="020B0604020202020204" pitchFamily="34" charset="0"/>
              </a:rPr>
              <a:t>Pensioenc</a:t>
            </a:r>
            <a:r>
              <a:rPr lang="nl-NL" sz="1200" b="0" kern="1200" dirty="0">
                <a:solidFill>
                  <a:schemeClr val="bg1"/>
                </a:solidFill>
                <a:effectLst/>
                <a:latin typeface="Arial" panose="020B0604020202020204" pitchFamily="34" charset="0"/>
                <a:ea typeface="+mn-ea"/>
                <a:cs typeface="Arial" panose="020B0604020202020204" pitchFamily="34" charset="0"/>
              </a:rPr>
              <a:t>.</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 Pensioen 123: alle nieuwe medewerkers ontvangen het Pensioen 1-2-3. Hierin leest u wat u wel en niet krijgt in onze pensioenregeling. Pensioen 1-2-3 bestaat uit 3 lagen. In deze eerste laag leest u in het kort de belangrijkste informatie over uw pensioenregeling. In laag 2 vindt u meer informatie over alle onderwerpen in laag 1. Tot slot vindt u in laag 3 juridische en beleidsmatige achtergrondinformatie. Het Pensioen 1-2-3 is ook te vinden op </a:t>
            </a:r>
            <a:r>
              <a:rPr lang="nl-NL" sz="1200" b="0" u="sng" kern="1200" dirty="0">
                <a:solidFill>
                  <a:schemeClr val="bg1"/>
                </a:solidFill>
                <a:effectLst/>
                <a:latin typeface="Arial" panose="020B0604020202020204" pitchFamily="34" charset="0"/>
                <a:ea typeface="+mn-ea"/>
                <a:cs typeface="Arial" panose="020B0604020202020204" pitchFamily="34" charset="0"/>
              </a:rPr>
              <a:t>www.bandenpensioen.nl</a:t>
            </a:r>
            <a:r>
              <a:rPr lang="nl-NL" sz="1200" b="0" kern="1200" dirty="0">
                <a:solidFill>
                  <a:schemeClr val="bg1"/>
                </a:solidFill>
                <a:effectLst/>
                <a:latin typeface="Arial" panose="020B0604020202020204" pitchFamily="34" charset="0"/>
                <a:ea typeface="+mn-ea"/>
                <a:cs typeface="Arial" panose="020B0604020202020204" pitchFamily="34" charset="0"/>
              </a:rPr>
              <a:t>.</a:t>
            </a:r>
            <a:endParaRPr lang="nl-NL" b="0"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18</a:t>
            </a:fld>
            <a:endParaRPr lang="nl-NL"/>
          </a:p>
        </p:txBody>
      </p:sp>
    </p:spTree>
    <p:extLst>
      <p:ext uri="{BB962C8B-B14F-4D97-AF65-F5344CB8AC3E}">
        <p14:creationId xmlns:p14="http://schemas.microsoft.com/office/powerpoint/2010/main" val="32978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err="1">
                <a:solidFill>
                  <a:schemeClr val="tx1"/>
                </a:solidFill>
                <a:effectLst/>
                <a:latin typeface="+mn-lt"/>
                <a:ea typeface="+mn-ea"/>
                <a:cs typeface="+mn-cs"/>
              </a:rPr>
              <a:t>Speakernotes</a:t>
            </a:r>
            <a:r>
              <a:rPr lang="nl-NL" sz="1200" kern="1200" dirty="0">
                <a:solidFill>
                  <a:schemeClr val="tx1"/>
                </a:solidFill>
                <a:effectLst/>
                <a:latin typeface="+mn-lt"/>
                <a:ea typeface="+mn-ea"/>
                <a:cs typeface="+mn-cs"/>
              </a:rPr>
              <a:t>:</a:t>
            </a:r>
          </a:p>
          <a:p>
            <a:r>
              <a:rPr lang="nl-NL" sz="1200" kern="1200" dirty="0" err="1">
                <a:solidFill>
                  <a:schemeClr val="tx1"/>
                </a:solidFill>
                <a:effectLst/>
                <a:latin typeface="+mn-lt"/>
                <a:ea typeface="+mn-ea"/>
                <a:cs typeface="+mn-cs"/>
              </a:rPr>
              <a:t>Bpf</a:t>
            </a:r>
            <a:r>
              <a:rPr lang="nl-NL" sz="1200" kern="1200" dirty="0">
                <a:solidFill>
                  <a:schemeClr val="tx1"/>
                </a:solidFill>
                <a:effectLst/>
                <a:latin typeface="+mn-lt"/>
                <a:ea typeface="+mn-ea"/>
                <a:cs typeface="+mn-cs"/>
              </a:rPr>
              <a:t> Banden en Wielen communiceert het liefst zoveel mogelijk digitaal. Dat is sneller, goedkoper en beter voor het milieu dan per post. Geef daarom alstublieft uw e-mailadres door aan het pensioenfonds. Ga daarvoor naar </a:t>
            </a:r>
            <a:r>
              <a:rPr lang="nl-NL" sz="1200" u="sng" kern="1200" dirty="0">
                <a:solidFill>
                  <a:schemeClr val="tx1"/>
                </a:solidFill>
                <a:effectLst/>
                <a:latin typeface="+mn-lt"/>
                <a:ea typeface="+mn-ea"/>
                <a:cs typeface="+mn-cs"/>
                <a:hlinkClick r:id="rId3"/>
              </a:rPr>
              <a:t>www.bandenpensioen.nl</a:t>
            </a:r>
            <a:r>
              <a:rPr lang="nl-NL" sz="1200" kern="1200" dirty="0">
                <a:solidFill>
                  <a:schemeClr val="tx1"/>
                </a:solidFill>
                <a:effectLst/>
                <a:latin typeface="+mn-lt"/>
                <a:ea typeface="+mn-ea"/>
                <a:cs typeface="+mn-cs"/>
              </a:rPr>
              <a:t> en klik rechtsboven op inloggen. U log met uw DigiD in op Mijn Pensioen en geeft uw e-mailadres door.</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Wilt u uw pensioeninformatie toch liever per post ontvangen? Dan kunt u dat ook aangeven in Mijn Pensioen.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19</a:t>
            </a:fld>
            <a:endParaRPr lang="nl-NL"/>
          </a:p>
        </p:txBody>
      </p:sp>
    </p:spTree>
    <p:extLst>
      <p:ext uri="{BB962C8B-B14F-4D97-AF65-F5344CB8AC3E}">
        <p14:creationId xmlns:p14="http://schemas.microsoft.com/office/powerpoint/2010/main" val="3901547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8C04B3C-C511-4F48-8C40-7BFAF9EA3184}" type="slidenum">
              <a:rPr lang="nl-NL" smtClean="0"/>
              <a:t>20</a:t>
            </a:fld>
            <a:endParaRPr lang="nl-NL"/>
          </a:p>
        </p:txBody>
      </p:sp>
    </p:spTree>
    <p:extLst>
      <p:ext uri="{BB962C8B-B14F-4D97-AF65-F5344CB8AC3E}">
        <p14:creationId xmlns:p14="http://schemas.microsoft.com/office/powerpoint/2010/main" val="33164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Het juiste antwoord is B.</a:t>
            </a:r>
          </a:p>
          <a:p>
            <a:pPr lvl="0"/>
            <a:r>
              <a:rPr lang="nl-NL" sz="1200" b="0" kern="1200" dirty="0">
                <a:solidFill>
                  <a:schemeClr val="bg1"/>
                </a:solidFill>
                <a:effectLst/>
                <a:latin typeface="Arial" panose="020B0604020202020204" pitchFamily="34" charset="0"/>
                <a:ea typeface="+mn-ea"/>
                <a:cs typeface="Arial" panose="020B0604020202020204" pitchFamily="34" charset="0"/>
              </a:rPr>
              <a:t>Voor de opbouw van uw pensioen betaalt u pensioenpremie. Uw werkgever betaalt 60% en u betaalt zelf 40%. Uw bijdrage wordt automatisch ingehouden op uw bruto maandsalaris. Hoeveel u precies betaalt, ziet u op uw loonstrook.</a:t>
            </a:r>
          </a:p>
          <a:p>
            <a:pPr lvl="0"/>
            <a:r>
              <a:rPr lang="nl-NL" sz="1200" b="0" kern="1200" dirty="0">
                <a:solidFill>
                  <a:schemeClr val="bg1"/>
                </a:solidFill>
                <a:effectLst/>
                <a:latin typeface="Arial" panose="020B0604020202020204" pitchFamily="34" charset="0"/>
                <a:ea typeface="+mn-ea"/>
                <a:cs typeface="Arial" panose="020B0604020202020204" pitchFamily="34" charset="0"/>
              </a:rPr>
              <a:t>Uw werkgever maakt uw bijdrage samen met de bijdrage van de werkgever over naar ons pensioenfonds.</a:t>
            </a:r>
          </a:p>
          <a:p>
            <a:pPr lvl="0"/>
            <a:r>
              <a:rPr lang="nl-NL" sz="1200" b="1" kern="1200" dirty="0">
                <a:solidFill>
                  <a:schemeClr val="bg1"/>
                </a:solidFill>
                <a:effectLst/>
                <a:latin typeface="Arial" panose="020B0604020202020204" pitchFamily="34" charset="0"/>
                <a:ea typeface="+mn-ea"/>
                <a:cs typeface="Arial" panose="020B0604020202020204" pitchFamily="34" charset="0"/>
              </a:rPr>
              <a:t> </a:t>
            </a:r>
          </a:p>
          <a:p>
            <a:endParaRPr lang="nl-NL"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5</a:t>
            </a:fld>
            <a:endParaRPr lang="nl-NL"/>
          </a:p>
        </p:txBody>
      </p:sp>
    </p:spTree>
    <p:extLst>
      <p:ext uri="{BB962C8B-B14F-4D97-AF65-F5344CB8AC3E}">
        <p14:creationId xmlns:p14="http://schemas.microsoft.com/office/powerpoint/2010/main" val="103112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De pensioenleeftijd van </a:t>
            </a:r>
            <a:r>
              <a:rPr lang="nl-NL" sz="1200" b="0" kern="1200" dirty="0" err="1">
                <a:solidFill>
                  <a:schemeClr val="bg1"/>
                </a:solidFill>
                <a:effectLst/>
                <a:latin typeface="Arial" panose="020B0604020202020204" pitchFamily="34" charset="0"/>
                <a:ea typeface="+mn-ea"/>
                <a:cs typeface="Arial" panose="020B0604020202020204" pitchFamily="34" charset="0"/>
              </a:rPr>
              <a:t>Bpf</a:t>
            </a:r>
            <a:r>
              <a:rPr lang="nl-NL" sz="1200" b="0" kern="1200" dirty="0">
                <a:solidFill>
                  <a:schemeClr val="bg1"/>
                </a:solidFill>
                <a:effectLst/>
                <a:latin typeface="Arial" panose="020B0604020202020204" pitchFamily="34" charset="0"/>
                <a:ea typeface="+mn-ea"/>
                <a:cs typeface="Arial" panose="020B0604020202020204" pitchFamily="34" charset="0"/>
              </a:rPr>
              <a:t> Banden en Wielen is 68 jaar. Uw pensioen gaat standaard in op de eerste dag van de maand waarin u 68 jaar wordt.</a:t>
            </a:r>
          </a:p>
          <a:p>
            <a:pPr lvl="0"/>
            <a:r>
              <a:rPr lang="nl-NL" sz="1200" b="0" kern="1200" dirty="0">
                <a:solidFill>
                  <a:schemeClr val="bg1"/>
                </a:solidFill>
                <a:effectLst/>
                <a:latin typeface="Arial" panose="020B0604020202020204" pitchFamily="34" charset="0"/>
                <a:ea typeface="+mn-ea"/>
                <a:cs typeface="Arial" panose="020B0604020202020204" pitchFamily="34" charset="0"/>
              </a:rPr>
              <a:t> </a:t>
            </a:r>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6</a:t>
            </a:fld>
            <a:endParaRPr lang="nl-NL"/>
          </a:p>
        </p:txBody>
      </p:sp>
    </p:spTree>
    <p:extLst>
      <p:ext uri="{BB962C8B-B14F-4D97-AF65-F5344CB8AC3E}">
        <p14:creationId xmlns:p14="http://schemas.microsoft.com/office/powerpoint/2010/main" val="201782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Het juiste antwoord is B. </a:t>
            </a:r>
          </a:p>
          <a:p>
            <a:pPr lvl="0"/>
            <a:r>
              <a:rPr lang="nl-NL" sz="1200" b="0" kern="1200" dirty="0">
                <a:solidFill>
                  <a:schemeClr val="bg1"/>
                </a:solidFill>
                <a:effectLst/>
                <a:latin typeface="Arial" panose="020B0604020202020204" pitchFamily="34" charset="0"/>
                <a:ea typeface="+mn-ea"/>
                <a:cs typeface="Arial" panose="020B0604020202020204" pitchFamily="34" charset="0"/>
              </a:rPr>
              <a:t>U kunt</a:t>
            </a:r>
            <a:r>
              <a:rPr lang="nl-NL" sz="1200" b="0" kern="1200" baseline="0" dirty="0">
                <a:solidFill>
                  <a:schemeClr val="bg1"/>
                </a:solidFill>
                <a:effectLst/>
                <a:latin typeface="Arial" panose="020B0604020202020204" pitchFamily="34" charset="0"/>
                <a:ea typeface="+mn-ea"/>
                <a:cs typeface="Arial" panose="020B0604020202020204" pitchFamily="34" charset="0"/>
              </a:rPr>
              <a:t> zelf bepalen wanneer u uw pensioen laat ingaan. Verderop in deze presentatie komen de mogelijkheden aan bod.</a:t>
            </a:r>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1" kern="1200" dirty="0">
                <a:solidFill>
                  <a:schemeClr val="bg1"/>
                </a:solidFill>
                <a:effectLst/>
                <a:latin typeface="Arial" panose="020B0604020202020204" pitchFamily="34" charset="0"/>
                <a:ea typeface="+mn-ea"/>
                <a:cs typeface="Arial" panose="020B0604020202020204" pitchFamily="34" charset="0"/>
              </a:rPr>
              <a:t> </a:t>
            </a:r>
          </a:p>
          <a:p>
            <a:endParaRPr lang="nl-NL"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7</a:t>
            </a:fld>
            <a:endParaRPr lang="nl-NL"/>
          </a:p>
        </p:txBody>
      </p:sp>
    </p:spTree>
    <p:extLst>
      <p:ext uri="{BB962C8B-B14F-4D97-AF65-F5344CB8AC3E}">
        <p14:creationId xmlns:p14="http://schemas.microsoft.com/office/powerpoint/2010/main" val="103112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De juiste antwoorden zijn A,B en C.</a:t>
            </a:r>
          </a:p>
          <a:p>
            <a:pPr lvl="0"/>
            <a:r>
              <a:rPr lang="nl-NL" sz="1200" b="0" kern="1200" dirty="0" err="1">
                <a:solidFill>
                  <a:schemeClr val="bg1"/>
                </a:solidFill>
                <a:effectLst/>
                <a:latin typeface="Arial" panose="020B0604020202020204" pitchFamily="34" charset="0"/>
                <a:ea typeface="+mn-ea"/>
                <a:cs typeface="Arial" panose="020B0604020202020204" pitchFamily="34" charset="0"/>
              </a:rPr>
              <a:t>Bpf</a:t>
            </a:r>
            <a:r>
              <a:rPr lang="nl-NL" sz="1200" b="0" kern="1200" dirty="0">
                <a:solidFill>
                  <a:schemeClr val="bg1"/>
                </a:solidFill>
                <a:effectLst/>
                <a:latin typeface="Arial" panose="020B0604020202020204" pitchFamily="34" charset="0"/>
                <a:ea typeface="+mn-ea"/>
                <a:cs typeface="Arial" panose="020B0604020202020204" pitchFamily="34" charset="0"/>
              </a:rPr>
              <a:t> Banden en Wielen regelt meer dan alleen pensioen voor u als u straks stopt met werken. We regelen ook pensioen voor uw (ex-) partner en kinderen als u komt te overlijden.</a:t>
            </a:r>
          </a:p>
          <a:p>
            <a:endParaRPr lang="nl-NL"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8</a:t>
            </a:fld>
            <a:endParaRPr lang="nl-NL"/>
          </a:p>
        </p:txBody>
      </p:sp>
    </p:spTree>
    <p:extLst>
      <p:ext uri="{BB962C8B-B14F-4D97-AF65-F5344CB8AC3E}">
        <p14:creationId xmlns:p14="http://schemas.microsoft.com/office/powerpoint/2010/main" val="386360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1. AOW: De Sociale Verzekeringsbank regelt het AOW-pensioen. Iedereen die in Nederland heeft gewoond en/ of gewerkt ontvangt een AOW-pensioen vanaf zijn of haar AOW-leeftijd. De AOW-leeftijd gaat in stappen omhoog naar 67 jaar in 2024.</a:t>
            </a:r>
          </a:p>
          <a:p>
            <a:pPr lvl="0"/>
            <a:r>
              <a:rPr lang="nl-NL" sz="1200" b="0" kern="1200" dirty="0">
                <a:solidFill>
                  <a:schemeClr val="bg1"/>
                </a:solidFill>
                <a:effectLst/>
                <a:latin typeface="Arial" panose="020B0604020202020204" pitchFamily="34" charset="0"/>
                <a:ea typeface="+mn-ea"/>
                <a:cs typeface="Arial" panose="020B0604020202020204" pitchFamily="34" charset="0"/>
              </a:rPr>
              <a:t>De hoogte van uw AOW-uitkering hangt onder meer af van uw woonsituatie. Bijvoorbeeld of u alleen woont of samenwoont.</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Voor meer informatie en om uw AOW-leeftijd te checken kunt u terecht op </a:t>
            </a:r>
            <a:r>
              <a:rPr lang="nl-NL" sz="1200" b="0" u="sng" kern="1200" dirty="0">
                <a:solidFill>
                  <a:schemeClr val="bg1"/>
                </a:solidFill>
                <a:effectLst/>
                <a:latin typeface="Arial" panose="020B0604020202020204" pitchFamily="34" charset="0"/>
                <a:ea typeface="+mn-ea"/>
                <a:cs typeface="Arial" panose="020B0604020202020204" pitchFamily="34" charset="0"/>
              </a:rPr>
              <a:t>www.svb.nl</a:t>
            </a:r>
            <a:r>
              <a:rPr lang="nl-NL" sz="1200" b="0" kern="1200" dirty="0">
                <a:solidFill>
                  <a:schemeClr val="bg1"/>
                </a:solidFill>
                <a:effectLst/>
                <a:latin typeface="Arial" panose="020B0604020202020204" pitchFamily="34" charset="0"/>
                <a:ea typeface="+mn-ea"/>
                <a:cs typeface="Arial" panose="020B0604020202020204" pitchFamily="34" charset="0"/>
              </a:rPr>
              <a:t>. </a:t>
            </a:r>
            <a:br>
              <a:rPr lang="nl-NL" sz="1200" b="0" kern="1200" dirty="0">
                <a:solidFill>
                  <a:schemeClr val="bg1"/>
                </a:solidFill>
                <a:effectLst/>
                <a:latin typeface="Arial" panose="020B0604020202020204" pitchFamily="34" charset="0"/>
                <a:ea typeface="+mn-ea"/>
                <a:cs typeface="Arial" panose="020B0604020202020204" pitchFamily="34" charset="0"/>
              </a:rPr>
            </a:br>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2. Via uw werk bouwt u aanvullend pensioen op bij een pensioenfonds of -verzekeraar. Als u met pensioen gaat, ontvangt u een pensioen van dit fonds en/of deze verzekeraar. Zo bouwt u op dit moment pensioen op bij </a:t>
            </a:r>
            <a:r>
              <a:rPr lang="nl-NL" sz="1200" b="0" kern="1200" dirty="0" err="1">
                <a:solidFill>
                  <a:schemeClr val="bg1"/>
                </a:solidFill>
                <a:effectLst/>
                <a:latin typeface="Arial" panose="020B0604020202020204" pitchFamily="34" charset="0"/>
                <a:ea typeface="+mn-ea"/>
                <a:cs typeface="Arial" panose="020B0604020202020204" pitchFamily="34" charset="0"/>
              </a:rPr>
              <a:t>Bpf</a:t>
            </a:r>
            <a:r>
              <a:rPr lang="nl-NL" sz="1200" b="0" kern="1200" dirty="0">
                <a:solidFill>
                  <a:schemeClr val="bg1"/>
                </a:solidFill>
                <a:effectLst/>
                <a:latin typeface="Arial" panose="020B0604020202020204" pitchFamily="34" charset="0"/>
                <a:ea typeface="+mn-ea"/>
                <a:cs typeface="Arial" panose="020B0604020202020204" pitchFamily="34" charset="0"/>
              </a:rPr>
              <a:t> Banden en Wielen.</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Let op, want de pensioenleeftijd verschilt per fonds/ verzekeraar. Wilt u checken hoeveel u hebt opgebouwd bij andere pensioenfondsen of verzekeraars? Log dan in op </a:t>
            </a:r>
            <a:r>
              <a:rPr lang="nl-NL" sz="1200" b="0" u="sng" kern="1200" dirty="0">
                <a:solidFill>
                  <a:schemeClr val="bg1"/>
                </a:solidFill>
                <a:effectLst/>
                <a:latin typeface="Arial" panose="020B0604020202020204" pitchFamily="34" charset="0"/>
                <a:ea typeface="+mn-ea"/>
                <a:cs typeface="Arial" panose="020B0604020202020204" pitchFamily="34" charset="0"/>
              </a:rPr>
              <a:t>www.mijnpensioenoverzicht.nl</a:t>
            </a:r>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3. U kunt zelf zorgen voor een aanvulling op uw pensioen. Dit kunt u bijvoorbeeld doen door</a:t>
            </a:r>
            <a:r>
              <a:rPr lang="nl-NL" sz="1200" b="0" kern="1200" baseline="0" dirty="0">
                <a:solidFill>
                  <a:schemeClr val="bg1"/>
                </a:solidFill>
                <a:effectLst/>
                <a:latin typeface="Arial" panose="020B0604020202020204" pitchFamily="34" charset="0"/>
                <a:ea typeface="+mn-ea"/>
                <a:cs typeface="Arial" panose="020B0604020202020204" pitchFamily="34" charset="0"/>
              </a:rPr>
              <a:t> </a:t>
            </a:r>
            <a:r>
              <a:rPr lang="nl-NL" sz="1200" b="0" kern="1200" dirty="0">
                <a:solidFill>
                  <a:schemeClr val="bg1"/>
                </a:solidFill>
                <a:effectLst/>
                <a:latin typeface="Arial" panose="020B0604020202020204" pitchFamily="34" charset="0"/>
                <a:ea typeface="+mn-ea"/>
                <a:cs typeface="Arial" panose="020B0604020202020204" pitchFamily="34" charset="0"/>
              </a:rPr>
              <a:t>extra te sparen of</a:t>
            </a:r>
            <a:r>
              <a:rPr lang="nl-NL" sz="1200" b="0" kern="1200" baseline="0" dirty="0">
                <a:solidFill>
                  <a:schemeClr val="bg1"/>
                </a:solidFill>
                <a:effectLst/>
                <a:latin typeface="Arial" panose="020B0604020202020204" pitchFamily="34" charset="0"/>
                <a:ea typeface="+mn-ea"/>
                <a:cs typeface="Arial" panose="020B0604020202020204" pitchFamily="34" charset="0"/>
              </a:rPr>
              <a:t> </a:t>
            </a:r>
            <a:r>
              <a:rPr lang="nl-NL" sz="1200" b="0" kern="1200" dirty="0">
                <a:solidFill>
                  <a:schemeClr val="bg1"/>
                </a:solidFill>
                <a:effectLst/>
                <a:latin typeface="Arial" panose="020B0604020202020204" pitchFamily="34" charset="0"/>
                <a:ea typeface="+mn-ea"/>
                <a:cs typeface="Arial" panose="020B0604020202020204" pitchFamily="34" charset="0"/>
              </a:rPr>
              <a:t>te beleggen, of</a:t>
            </a:r>
            <a:r>
              <a:rPr lang="nl-NL" sz="1200" b="0" kern="1200" baseline="0" dirty="0">
                <a:solidFill>
                  <a:schemeClr val="bg1"/>
                </a:solidFill>
                <a:effectLst/>
                <a:latin typeface="Arial" panose="020B0604020202020204" pitchFamily="34" charset="0"/>
                <a:ea typeface="+mn-ea"/>
                <a:cs typeface="Arial" panose="020B0604020202020204" pitchFamily="34" charset="0"/>
              </a:rPr>
              <a:t> </a:t>
            </a:r>
            <a:r>
              <a:rPr lang="nl-NL" sz="1200" b="0" kern="1200" dirty="0">
                <a:solidFill>
                  <a:schemeClr val="bg1"/>
                </a:solidFill>
                <a:effectLst/>
                <a:latin typeface="Arial" panose="020B0604020202020204" pitchFamily="34" charset="0"/>
                <a:ea typeface="+mn-ea"/>
                <a:cs typeface="Arial" panose="020B0604020202020204" pitchFamily="34" charset="0"/>
              </a:rPr>
              <a:t>een aanvullende verzekering af te sluiten bij een bank of verzekeraar.</a:t>
            </a:r>
          </a:p>
          <a:p>
            <a:pPr lvl="0"/>
            <a:r>
              <a:rPr lang="nl-NL" sz="1200" b="0" kern="1200" dirty="0">
                <a:solidFill>
                  <a:schemeClr val="bg1"/>
                </a:solidFill>
                <a:effectLst/>
                <a:latin typeface="Arial" panose="020B0604020202020204" pitchFamily="34" charset="0"/>
                <a:ea typeface="+mn-ea"/>
                <a:cs typeface="Arial" panose="020B0604020202020204" pitchFamily="34" charset="0"/>
              </a:rPr>
              <a:t>Wat u kiest, hangt af van uw financiële situatie en van uw wensen voor later.</a:t>
            </a:r>
            <a:endParaRPr lang="nl-NL" b="0"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10</a:t>
            </a:fld>
            <a:endParaRPr lang="nl-NL"/>
          </a:p>
        </p:txBody>
      </p:sp>
    </p:spTree>
    <p:extLst>
      <p:ext uri="{BB962C8B-B14F-4D97-AF65-F5344CB8AC3E}">
        <p14:creationId xmlns:p14="http://schemas.microsoft.com/office/powerpoint/2010/main" val="6203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0" kern="1200" dirty="0">
                <a:solidFill>
                  <a:schemeClr val="bg1"/>
                </a:solidFill>
                <a:effectLst/>
                <a:latin typeface="Arial" panose="020B0604020202020204" pitchFamily="34" charset="0"/>
                <a:ea typeface="+mn-ea"/>
                <a:cs typeface="Arial" panose="020B0604020202020204" pitchFamily="34" charset="0"/>
              </a:rPr>
            </a:br>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Er komen nieuwe regels voor het pensioen in Nederland. Uiterlijk 1 januari 2027 gaan ze in. Alle pensioenfondsen in Nederland moeten hun pensioenregeling aanpassen en volgens de nieuwe regels gaan werken.</a:t>
            </a:r>
          </a:p>
          <a:p>
            <a:pPr lvl="0"/>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Op dit moment werkt de overheid aan de nieuwe wet. Waarschijnlijk is de wet 1 januari 2023 klaar. Pensioenfonds Banden en Wielen bereidt zich achter de schermen al voor op de nieuwe regels. </a:t>
            </a:r>
            <a:endParaRPr lang="nl-NL" sz="1200" b="0" kern="1200" dirty="0">
              <a:solidFill>
                <a:schemeClr val="tx1"/>
              </a:solidFill>
              <a:effectLst/>
              <a:latin typeface="+mn-lt"/>
              <a:ea typeface="+mn-ea"/>
              <a:cs typeface="+mn-cs"/>
            </a:endParaRPr>
          </a:p>
          <a:p>
            <a:pPr lvl="0"/>
            <a:endParaRPr lang="nl-NL" sz="1200" b="0" kern="1200" dirty="0">
              <a:solidFill>
                <a:schemeClr val="tx1"/>
              </a:solidFill>
              <a:effectLst/>
              <a:latin typeface="+mn-lt"/>
              <a:ea typeface="+mn-ea"/>
              <a:cs typeface="+mn-cs"/>
            </a:endParaRPr>
          </a:p>
          <a:p>
            <a:pPr lvl="0"/>
            <a:r>
              <a:rPr lang="nl-NL" sz="1200" b="0" kern="1200" dirty="0">
                <a:solidFill>
                  <a:schemeClr val="tx1"/>
                </a:solidFill>
                <a:effectLst/>
                <a:latin typeface="+mn-lt"/>
                <a:ea typeface="+mn-ea"/>
                <a:cs typeface="+mn-cs"/>
              </a:rPr>
              <a:t>Veel is nog onduidelijk. Waar wat we wel al weten:</a:t>
            </a:r>
          </a:p>
          <a:p>
            <a:pPr marL="171450" lvl="0" indent="-171450">
              <a:buFontTx/>
              <a:buChar char="-"/>
            </a:pPr>
            <a:r>
              <a:rPr lang="nl-NL" sz="1200" b="0" kern="1200" dirty="0">
                <a:solidFill>
                  <a:schemeClr val="tx1"/>
                </a:solidFill>
                <a:effectLst/>
                <a:latin typeface="+mn-lt"/>
                <a:ea typeface="+mn-ea"/>
                <a:cs typeface="+mn-cs"/>
              </a:rPr>
              <a:t>Er komen nieuwe regels, omdat de regels die er nu zijn meer goed passen bij deze tijd. De gemiddelde leeftijd blijft stijgen en de arbeidsmarkt verandert. Mensen wisselen vaker van baan. </a:t>
            </a:r>
          </a:p>
          <a:p>
            <a:pPr marL="171450" lvl="0" indent="-171450">
              <a:buFontTx/>
              <a:buChar char="-"/>
            </a:pPr>
            <a:r>
              <a:rPr lang="nl-NL" sz="1200" b="0" kern="1200" dirty="0">
                <a:solidFill>
                  <a:schemeClr val="tx1"/>
                </a:solidFill>
                <a:effectLst/>
                <a:latin typeface="+mn-lt"/>
                <a:ea typeface="+mn-ea"/>
                <a:cs typeface="+mn-cs"/>
              </a:rPr>
              <a:t>De sterke punten uit het huidige stelsel blijven. Pensioen blijft één van de arbeidsvoorwaarden in het contract met uw werkgever. U blijft met uw werkgever geld opzij zetten voor later. En als u met pensioen gaat, krijgt u pensioen zo lang u leeft.</a:t>
            </a:r>
          </a:p>
          <a:p>
            <a:pPr marL="171450" lvl="0" indent="-171450">
              <a:buFontTx/>
              <a:buChar char="-"/>
            </a:pPr>
            <a:r>
              <a:rPr lang="nl-NL" sz="1200" b="0" kern="1200" dirty="0">
                <a:solidFill>
                  <a:schemeClr val="bg1"/>
                </a:solidFill>
                <a:effectLst/>
                <a:latin typeface="Arial" panose="020B0604020202020204" pitchFamily="34" charset="0"/>
                <a:ea typeface="+mn-ea"/>
                <a:cs typeface="Arial" panose="020B0604020202020204" pitchFamily="34" charset="0"/>
              </a:rPr>
              <a:t>Wat er verandert: het pensioen gaat meebewegen met de economie. Gaat het goed? Dan gaat uw pensioen eerder omhoog. Gaat het economisch minder goed, dan gaat uw pensioen ook eerder omlaag. Daarnaast wordt het pensioen transparanter en persoonlijker. U kunt straks beter zien wat er met uw pensioen gebeurt. Hoeveel leggen u en uw werkgever in? Hoeveel vermogen bouwt u daarmee op? En hoeveel pensioen kunt u daar straks voor verwachten? </a:t>
            </a:r>
          </a:p>
          <a:p>
            <a:pPr marL="0" lvl="0" indent="0">
              <a:buFontTx/>
              <a:buNone/>
            </a:pPr>
            <a:endParaRPr lang="nl-NL" sz="1200" b="0" kern="1200" dirty="0">
              <a:solidFill>
                <a:schemeClr val="bg1"/>
              </a:solidFill>
              <a:effectLst/>
              <a:latin typeface="Arial" panose="020B0604020202020204" pitchFamily="34" charset="0"/>
              <a:ea typeface="+mn-ea"/>
              <a:cs typeface="Arial" panose="020B0604020202020204" pitchFamily="34" charset="0"/>
            </a:endParaRPr>
          </a:p>
          <a:p>
            <a:pPr marL="0" lvl="0" indent="0">
              <a:buFontTx/>
              <a:buNone/>
            </a:pPr>
            <a:r>
              <a:rPr lang="nl-NL" sz="1200" b="0" kern="1200" dirty="0">
                <a:solidFill>
                  <a:schemeClr val="bg1"/>
                </a:solidFill>
                <a:effectLst/>
                <a:latin typeface="Arial" panose="020B0604020202020204" pitchFamily="34" charset="0"/>
                <a:ea typeface="+mn-ea"/>
                <a:cs typeface="Arial" panose="020B0604020202020204" pitchFamily="34" charset="0"/>
              </a:rPr>
              <a:t>Op de website bandenpensioen.nl staat een informatiepagina over het nieuwe pensioenstelsel. </a:t>
            </a:r>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11</a:t>
            </a:fld>
            <a:endParaRPr lang="nl-NL"/>
          </a:p>
        </p:txBody>
      </p:sp>
    </p:spTree>
    <p:extLst>
      <p:ext uri="{BB962C8B-B14F-4D97-AF65-F5344CB8AC3E}">
        <p14:creationId xmlns:p14="http://schemas.microsoft.com/office/powerpoint/2010/main" val="386085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br>
              <a:rPr lang="nl-NL" sz="1200" b="1" kern="1200" dirty="0">
                <a:solidFill>
                  <a:schemeClr val="bg1"/>
                </a:solidFill>
                <a:effectLst/>
                <a:latin typeface="Arial" panose="020B0604020202020204" pitchFamily="34" charset="0"/>
                <a:ea typeface="+mn-ea"/>
                <a:cs typeface="Arial" panose="020B0604020202020204" pitchFamily="34" charset="0"/>
              </a:rPr>
            </a:b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Aanvullend bij partnerpensioen:</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Bent u jonger dan 21 jaar en bouwt u dus nog geen ouderdomspensioen op bij ons? Dan heeft uw partner toch recht op partnerpensioen als u komt te overlijden.</a:t>
            </a:r>
          </a:p>
          <a:p>
            <a:pPr lvl="0"/>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Het partnerpensioen is in 2023 voor 50% een verzekering. Die verzekering vervalt u stopt met werken in de banden- en wielenbranche. Overlijdt u daarna? Dan is er minder pensioen voor uw partner. </a:t>
            </a:r>
            <a:br>
              <a:rPr lang="nl-NL" sz="1200" b="0" kern="1200" dirty="0">
                <a:solidFill>
                  <a:schemeClr val="bg1"/>
                </a:solidFill>
                <a:effectLst/>
                <a:latin typeface="Arial" panose="020B0604020202020204" pitchFamily="34" charset="0"/>
                <a:ea typeface="+mn-ea"/>
                <a:cs typeface="Arial" panose="020B0604020202020204" pitchFamily="34" charset="0"/>
              </a:rPr>
            </a:b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Uw partner heeft alleen recht op het tijdelijk partnerpensioen als u actief deelnemer was op het moment van overlijden. Deze uitkering loopt door totdat het AOW-pensioen ingaat.</a:t>
            </a:r>
            <a:br>
              <a:rPr lang="nl-NL" sz="1200" b="0" kern="1200" dirty="0">
                <a:solidFill>
                  <a:schemeClr val="bg1"/>
                </a:solidFill>
                <a:effectLst/>
                <a:latin typeface="Arial" panose="020B0604020202020204" pitchFamily="34" charset="0"/>
                <a:ea typeface="+mn-ea"/>
                <a:cs typeface="Arial" panose="020B0604020202020204" pitchFamily="34" charset="0"/>
              </a:rPr>
            </a:br>
            <a:endParaRPr lang="nl-NL" sz="1200" b="0"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Aanvullend bij wezenpensioen:</a:t>
            </a: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Ook stief- en pleegkinderen komen hiervoor in aanmerking.</a:t>
            </a:r>
          </a:p>
          <a:p>
            <a:pPr lvl="0"/>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Hoeveel partner- en wezenpensioen bij ons is geregeld, staat in uw Uniform Pensioenoverzicht (UPO). Dit persoonlijke pensioenoverzicht ontvangt u jaarlijks van ons fonds. U kunt uw persoonlijke pensioenoverzicht ook online bekijken door in te loggen op onze website </a:t>
            </a:r>
            <a:r>
              <a:rPr lang="nl-NL" sz="1200" b="0" u="none" strike="noStrike" kern="1200" dirty="0">
                <a:solidFill>
                  <a:schemeClr val="bg1"/>
                </a:solidFill>
                <a:effectLst/>
                <a:latin typeface="Arial" panose="020B0604020202020204" pitchFamily="34" charset="0"/>
                <a:ea typeface="+mn-ea"/>
                <a:cs typeface="Arial" panose="020B0604020202020204" pitchFamily="34" charset="0"/>
              </a:rPr>
              <a:t>www.bandenpensioen.nl</a:t>
            </a:r>
            <a:r>
              <a:rPr lang="nl-NL" sz="1200" b="0" kern="1200" dirty="0">
                <a:solidFill>
                  <a:schemeClr val="bg1"/>
                </a:solidFill>
                <a:effectLst/>
                <a:latin typeface="Arial" panose="020B0604020202020204" pitchFamily="34" charset="0"/>
                <a:ea typeface="+mn-ea"/>
                <a:cs typeface="Arial" panose="020B0604020202020204" pitchFamily="34" charset="0"/>
              </a:rPr>
              <a:t>. Op uw UPO ziet u ook wie er als partner bij ons geregistreerd staat.</a:t>
            </a:r>
            <a:endParaRPr lang="nl-NL" b="0" dirty="0"/>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12</a:t>
            </a:fld>
            <a:endParaRPr lang="nl-NL"/>
          </a:p>
        </p:txBody>
      </p:sp>
    </p:spTree>
    <p:extLst>
      <p:ext uri="{BB962C8B-B14F-4D97-AF65-F5344CB8AC3E}">
        <p14:creationId xmlns:p14="http://schemas.microsoft.com/office/powerpoint/2010/main" val="239586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err="1">
                <a:solidFill>
                  <a:schemeClr val="bg1"/>
                </a:solidFill>
                <a:effectLst/>
                <a:latin typeface="Arial" panose="020B0604020202020204" pitchFamily="34" charset="0"/>
                <a:ea typeface="+mn-ea"/>
                <a:cs typeface="Arial" panose="020B0604020202020204" pitchFamily="34" charset="0"/>
              </a:rPr>
              <a:t>Speakernotes</a:t>
            </a:r>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endParaRPr lang="nl-NL" sz="1200" b="1" kern="1200" dirty="0">
              <a:solidFill>
                <a:schemeClr val="bg1"/>
              </a:solidFill>
              <a:effectLst/>
              <a:latin typeface="Arial" panose="020B0604020202020204" pitchFamily="34" charset="0"/>
              <a:ea typeface="+mn-ea"/>
              <a:cs typeface="Arial" panose="020B0604020202020204" pitchFamily="34" charset="0"/>
            </a:endParaRPr>
          </a:p>
          <a:p>
            <a:pPr lvl="0"/>
            <a:r>
              <a:rPr lang="nl-NL" sz="1200" b="0" kern="1200" dirty="0">
                <a:solidFill>
                  <a:schemeClr val="bg1"/>
                </a:solidFill>
                <a:effectLst/>
                <a:latin typeface="Arial" panose="020B0604020202020204" pitchFamily="34" charset="0"/>
                <a:ea typeface="+mn-ea"/>
                <a:cs typeface="Arial" panose="020B0604020202020204" pitchFamily="34" charset="0"/>
              </a:rPr>
              <a:t>U kunt zelf kiezen wanneer u uw pensioen van Pensioenfonds Banden en Wielen laat ingaan. U kunt:</a:t>
            </a:r>
          </a:p>
          <a:p>
            <a:pPr lvl="0"/>
            <a:endParaRPr lang="nl-NL" sz="1200" b="1" kern="1200" dirty="0">
              <a:solidFill>
                <a:schemeClr val="bg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nl-NL" sz="1200" b="0" kern="1200" dirty="0">
                <a:solidFill>
                  <a:schemeClr val="bg1"/>
                </a:solidFill>
                <a:effectLst/>
                <a:latin typeface="Arial" panose="020B0604020202020204" pitchFamily="34" charset="0"/>
                <a:ea typeface="+mn-ea"/>
                <a:cs typeface="Arial" panose="020B0604020202020204" pitchFamily="34" charset="0"/>
              </a:rPr>
              <a:t>Uw pensioen laten ingaan vóór uw AOW-leeftijd</a:t>
            </a:r>
          </a:p>
          <a:p>
            <a:pPr marL="171450" lvl="0" indent="-171450">
              <a:buFont typeface="Arial" panose="020B0604020202020204" pitchFamily="34" charset="0"/>
              <a:buChar char="•"/>
            </a:pPr>
            <a:r>
              <a:rPr lang="nl-NL" sz="1200" b="0" kern="1200" dirty="0">
                <a:solidFill>
                  <a:schemeClr val="bg1"/>
                </a:solidFill>
                <a:effectLst/>
                <a:latin typeface="Arial" panose="020B0604020202020204" pitchFamily="34" charset="0"/>
                <a:ea typeface="+mn-ea"/>
                <a:cs typeface="Arial" panose="020B0604020202020204" pitchFamily="34" charset="0"/>
              </a:rPr>
              <a:t>Uw pensioen laten ingaan op uw AOW-leeftijd</a:t>
            </a:r>
          </a:p>
          <a:p>
            <a:pPr marL="171450" lvl="0" indent="-171450">
              <a:buFont typeface="Arial" panose="020B0604020202020204" pitchFamily="34" charset="0"/>
              <a:buChar char="•"/>
            </a:pPr>
            <a:r>
              <a:rPr lang="nl-NL" sz="1200" b="0" kern="1200" dirty="0">
                <a:solidFill>
                  <a:schemeClr val="bg1"/>
                </a:solidFill>
                <a:effectLst/>
                <a:latin typeface="Arial" panose="020B0604020202020204" pitchFamily="34" charset="0"/>
                <a:ea typeface="+mn-ea"/>
                <a:cs typeface="Arial" panose="020B0604020202020204" pitchFamily="34" charset="0"/>
              </a:rPr>
              <a:t>Uw pensioen laten ingaan ná uw AOW-leeftijd</a:t>
            </a:r>
          </a:p>
          <a:p>
            <a:pPr marL="171450" lvl="0" indent="-171450">
              <a:buFont typeface="Arial" panose="020B0604020202020204" pitchFamily="34" charset="0"/>
              <a:buChar char="•"/>
            </a:pPr>
            <a:r>
              <a:rPr lang="nl-NL" sz="1200" b="0" kern="1200" dirty="0">
                <a:solidFill>
                  <a:schemeClr val="bg1"/>
                </a:solidFill>
                <a:effectLst/>
                <a:latin typeface="Arial" panose="020B0604020202020204" pitchFamily="34" charset="0"/>
                <a:ea typeface="+mn-ea"/>
                <a:cs typeface="Arial" panose="020B0604020202020204" pitchFamily="34" charset="0"/>
              </a:rPr>
              <a:t>Uw pensioen gedeeltelijk laten ingaan</a:t>
            </a:r>
          </a:p>
          <a:p>
            <a:pPr marL="0" lvl="0" indent="0">
              <a:buFont typeface="Arial" panose="020B0604020202020204" pitchFamily="34" charset="0"/>
              <a:buNone/>
            </a:pP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0" kern="1200" dirty="0">
                <a:solidFill>
                  <a:schemeClr val="bg1"/>
                </a:solidFill>
                <a:effectLst/>
                <a:latin typeface="Arial" panose="020B0604020202020204" pitchFamily="34" charset="0"/>
                <a:ea typeface="+mn-ea"/>
                <a:cs typeface="Arial" panose="020B0604020202020204" pitchFamily="34" charset="0"/>
              </a:rPr>
              <a:t>Overleg uw keuze altijd met uw werkgever. Uw arbeidsovereenkomst stopt op uw AOW-leeftijd.</a:t>
            </a:r>
          </a:p>
          <a:p>
            <a:pPr marL="0" lvl="0" indent="0">
              <a:buFont typeface="Arial" panose="020B0604020202020204" pitchFamily="34" charset="0"/>
              <a:buNone/>
            </a:pPr>
            <a:br>
              <a:rPr lang="nl-NL" sz="1200" b="0" kern="1200" dirty="0">
                <a:solidFill>
                  <a:schemeClr val="bg1"/>
                </a:solidFill>
                <a:effectLst/>
                <a:latin typeface="Arial" panose="020B0604020202020204" pitchFamily="34" charset="0"/>
                <a:ea typeface="+mn-ea"/>
                <a:cs typeface="Arial" panose="020B0604020202020204" pitchFamily="34" charset="0"/>
              </a:rPr>
            </a:br>
            <a:r>
              <a:rPr lang="nl-NL" sz="1200" b="1" i="0" kern="1200" dirty="0">
                <a:solidFill>
                  <a:schemeClr val="tx1"/>
                </a:solidFill>
                <a:effectLst/>
                <a:latin typeface="+mn-lt"/>
                <a:ea typeface="+mn-ea"/>
                <a:cs typeface="+mn-cs"/>
              </a:rPr>
              <a:t>Maakt u geen keuze? Dan gaat uw pensioen in als u 68 jaar wordt</a:t>
            </a:r>
            <a:br>
              <a:rPr lang="nl-NL" sz="1200" b="1"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Wij noemen dat de standaardpensioendatum binnen ons fonds. Daarmee bedoelen we dat dat de datum is waarop uw pensioen ingaat als u geen keuze maakt. Op het jaarlijks pensioenoverzicht ziet u hoeveel pensioen er voor u is. In dat overzicht ziet u uw pensioen alsof u op 68 jaar met pensioen gaat.</a:t>
            </a:r>
          </a:p>
          <a:p>
            <a:pPr marL="0" lvl="0" indent="0">
              <a:buFont typeface="Arial" panose="020B0604020202020204" pitchFamily="34" charset="0"/>
              <a:buNone/>
            </a:pPr>
            <a:endParaRPr lang="nl-NL" sz="1200" b="0" i="0" kern="1200" dirty="0">
              <a:solidFill>
                <a:schemeClr val="tx1"/>
              </a:solidFill>
              <a:effectLst/>
              <a:latin typeface="+mn-lt"/>
              <a:ea typeface="+mn-ea"/>
              <a:cs typeface="+mn-cs"/>
            </a:endParaRPr>
          </a:p>
          <a:p>
            <a:pPr marL="0" lvl="0" indent="0">
              <a:buFont typeface="Arial" panose="020B0604020202020204" pitchFamily="34" charset="0"/>
              <a:buNone/>
            </a:pPr>
            <a:r>
              <a:rPr lang="nl-NL" sz="1200" b="0" i="0" kern="1200" dirty="0">
                <a:solidFill>
                  <a:schemeClr val="tx1"/>
                </a:solidFill>
                <a:effectLst/>
                <a:latin typeface="+mn-lt"/>
                <a:ea typeface="+mn-ea"/>
                <a:cs typeface="+mn-cs"/>
              </a:rPr>
              <a:t>Gaat u eerder dan 68 jaar met pensioen? Dan is uw pensioen lager dan de bedragen die u daar ziet. Dat komt omdat u dan minder lang pensioen opbouwt en omdat het langer wordt uitbetaald.</a:t>
            </a:r>
            <a:endParaRPr lang="nl-NL" sz="1200" b="0" kern="1200" dirty="0">
              <a:solidFill>
                <a:schemeClr val="bg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nl-NL" sz="1200" b="1" kern="1200" dirty="0">
              <a:solidFill>
                <a:schemeClr val="bg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r>
              <a:rPr lang="nl-NL" sz="1200" b="1" kern="1200" dirty="0">
                <a:solidFill>
                  <a:schemeClr val="bg1"/>
                </a:solidFill>
                <a:effectLst/>
                <a:latin typeface="Arial" panose="020B0604020202020204" pitchFamily="34" charset="0"/>
                <a:ea typeface="+mn-ea"/>
                <a:cs typeface="Arial" panose="020B0604020202020204" pitchFamily="34" charset="0"/>
              </a:rPr>
              <a:t>Wat is uw AOW-leeftijd?</a:t>
            </a:r>
          </a:p>
          <a:p>
            <a:pPr marL="0" lvl="0" indent="0">
              <a:buFont typeface="Arial" panose="020B0604020202020204" pitchFamily="34" charset="0"/>
              <a:buNone/>
            </a:pPr>
            <a:r>
              <a:rPr lang="nl-NL" sz="1200" b="0" kern="1200" dirty="0">
                <a:solidFill>
                  <a:schemeClr val="bg1"/>
                </a:solidFill>
                <a:effectLst/>
                <a:latin typeface="Arial" panose="020B0604020202020204" pitchFamily="34" charset="0"/>
                <a:ea typeface="+mn-ea"/>
                <a:cs typeface="Arial" panose="020B0604020202020204" pitchFamily="34" charset="0"/>
              </a:rPr>
              <a:t>De overheid bepaalt wanneer u uw AOW-uitkering krijgt. U kunt dat moment niet zelf kiezen. Op de website van de sociale verzekeringsbank (www.svb.nl) kunt u zien vanaf welke leeftijd u AOW krijgt. Wij noemen dat de AOW-leeftijd. </a:t>
            </a:r>
          </a:p>
        </p:txBody>
      </p:sp>
      <p:sp>
        <p:nvSpPr>
          <p:cNvPr id="4" name="Tijdelijke aanduiding voor dianummer 3"/>
          <p:cNvSpPr>
            <a:spLocks noGrp="1"/>
          </p:cNvSpPr>
          <p:nvPr>
            <p:ph type="sldNum" sz="quarter" idx="10"/>
          </p:nvPr>
        </p:nvSpPr>
        <p:spPr/>
        <p:txBody>
          <a:bodyPr/>
          <a:lstStyle/>
          <a:p>
            <a:fld id="{28C04B3C-C511-4F48-8C40-7BFAF9EA3184}" type="slidenum">
              <a:rPr lang="nl-NL" smtClean="0"/>
              <a:t>13</a:t>
            </a:fld>
            <a:endParaRPr lang="nl-NL"/>
          </a:p>
        </p:txBody>
      </p:sp>
    </p:spTree>
    <p:extLst>
      <p:ext uri="{BB962C8B-B14F-4D97-AF65-F5344CB8AC3E}">
        <p14:creationId xmlns:p14="http://schemas.microsoft.com/office/powerpoint/2010/main" val="1295372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a:spLocks noGrp="1"/>
          </p:cNvSpPr>
          <p:nvPr>
            <p:ph type="title" hasCustomPrompt="1"/>
          </p:nvPr>
        </p:nvSpPr>
        <p:spPr>
          <a:xfrm>
            <a:off x="-79460" y="2348880"/>
            <a:ext cx="9289806" cy="2160240"/>
          </a:xfrm>
          <a:noFill/>
        </p:spPr>
        <p:txBody>
          <a:bodyPr lIns="360000" tIns="360000" rIns="360000" bIns="360000">
            <a:noAutofit/>
          </a:bodyPr>
          <a:lstStyle>
            <a:lvl1pPr>
              <a:defRPr sz="6000">
                <a:solidFill>
                  <a:schemeClr val="bg1"/>
                </a:solidFill>
              </a:defRPr>
            </a:lvl1pPr>
          </a:lstStyle>
          <a:p>
            <a:r>
              <a:rPr lang="nl-NL" dirty="0"/>
              <a:t>Klik om de stijl </a:t>
            </a:r>
            <a:br>
              <a:rPr lang="nl-NL" dirty="0"/>
            </a:br>
            <a:r>
              <a:rPr lang="nl-NL" dirty="0"/>
              <a:t>te bewerken</a:t>
            </a:r>
          </a:p>
        </p:txBody>
      </p:sp>
      <p:cxnSp>
        <p:nvCxnSpPr>
          <p:cNvPr id="9" name="Rechte verbindingslijn 8"/>
          <p:cNvCxnSpPr/>
          <p:nvPr userDrawn="1"/>
        </p:nvCxnSpPr>
        <p:spPr>
          <a:xfrm>
            <a:off x="326503" y="4581128"/>
            <a:ext cx="8477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Afbeelding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6503" y="123452"/>
            <a:ext cx="2379363" cy="1073300"/>
          </a:xfrm>
          <a:prstGeom prst="rect">
            <a:avLst/>
          </a:prstGeom>
        </p:spPr>
      </p:pic>
      <p:sp>
        <p:nvSpPr>
          <p:cNvPr id="8" name="Rechthoek 7"/>
          <p:cNvSpPr/>
          <p:nvPr userDrawn="1"/>
        </p:nvSpPr>
        <p:spPr>
          <a:xfrm>
            <a:off x="0" y="1392354"/>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p:cNvSpPr txBox="1"/>
          <p:nvPr userDrawn="1"/>
        </p:nvSpPr>
        <p:spPr>
          <a:xfrm>
            <a:off x="0" y="4797152"/>
            <a:ext cx="9144000" cy="461665"/>
          </a:xfrm>
          <a:prstGeom prst="rect">
            <a:avLst/>
          </a:prstGeom>
          <a:noFill/>
        </p:spPr>
        <p:txBody>
          <a:bodyPr wrap="square" rtlCol="0">
            <a:spAutoFit/>
          </a:bodyPr>
          <a:lstStyle/>
          <a:p>
            <a:pPr algn="ctr"/>
            <a:r>
              <a:rPr lang="nl-NL" sz="2400" dirty="0">
                <a:solidFill>
                  <a:schemeClr val="bg1"/>
                </a:solidFill>
              </a:rPr>
              <a:t>Januari 2022</a:t>
            </a:r>
          </a:p>
        </p:txBody>
      </p:sp>
    </p:spTree>
    <p:extLst>
      <p:ext uri="{BB962C8B-B14F-4D97-AF65-F5344CB8AC3E}">
        <p14:creationId xmlns:p14="http://schemas.microsoft.com/office/powerpoint/2010/main" val="52093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ussenbla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9144000" cy="116079"/>
          </a:xfrm>
          <a:prstGeom prst="rect">
            <a:avLst/>
          </a:pr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2"/>
          <p:cNvSpPr>
            <a:spLocks noGrp="1"/>
          </p:cNvSpPr>
          <p:nvPr>
            <p:ph idx="1"/>
          </p:nvPr>
        </p:nvSpPr>
        <p:spPr>
          <a:xfrm>
            <a:off x="683568" y="1412776"/>
            <a:ext cx="4680520" cy="4104456"/>
          </a:xfrm>
          <a:prstGeom prst="rect">
            <a:avLst/>
          </a:prstGeom>
          <a:solidFill>
            <a:srgbClr val="9C6FAD">
              <a:alpha val="50000"/>
            </a:srgbClr>
          </a:solidFill>
          <a:ln>
            <a:noFill/>
          </a:ln>
        </p:spPr>
        <p:txBody>
          <a:bodyPr vert="horz" lIns="180000" tIns="360000" rIns="180000" bIns="360000" rtlCol="0">
            <a:normAutofit/>
          </a:bodyPr>
          <a:lstStyle>
            <a:lvl1pPr>
              <a:buClr>
                <a:schemeClr val="bg1"/>
              </a:buClr>
              <a:defRPr>
                <a:solidFill>
                  <a:schemeClr val="bg1"/>
                </a:solidFill>
              </a:defRPr>
            </a:lvl1pPr>
            <a:lvl2pPr>
              <a:buClr>
                <a:schemeClr val="bg1"/>
              </a:buClr>
              <a:defRPr sz="22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1800">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2"/>
          <p:cNvSpPr>
            <a:spLocks noGrp="1"/>
          </p:cNvSpPr>
          <p:nvPr>
            <p:ph type="sldNum" sz="quarter" idx="10"/>
          </p:nvPr>
        </p:nvSpPr>
        <p:spPr>
          <a:xfrm>
            <a:off x="6553200" y="6381328"/>
            <a:ext cx="2483296" cy="365125"/>
          </a:xfrm>
        </p:spPr>
        <p:txBody>
          <a:bodyPr/>
          <a:lstStyle>
            <a:lvl1pPr>
              <a:defRPr>
                <a:solidFill>
                  <a:srgbClr val="008640"/>
                </a:solidFill>
              </a:defRPr>
            </a:lvl1pPr>
          </a:lstStyle>
          <a:p>
            <a:fld id="{64C2789A-5A3C-4BC4-A27B-7BBE2AADD18C}" type="slidenum">
              <a:rPr lang="nl-NL" smtClean="0"/>
              <a:pPr/>
              <a:t>‹nr.›</a:t>
            </a:fld>
            <a:endParaRPr lang="nl-NL" dirty="0"/>
          </a:p>
        </p:txBody>
      </p:sp>
      <p:pic>
        <p:nvPicPr>
          <p:cNvPr id="6"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226" y="6309320"/>
            <a:ext cx="1048030" cy="472753"/>
          </a:xfrm>
          <a:prstGeom prst="rect">
            <a:avLst/>
          </a:prstGeom>
        </p:spPr>
      </p:pic>
    </p:spTree>
    <p:extLst>
      <p:ext uri="{BB962C8B-B14F-4D97-AF65-F5344CB8AC3E}">
        <p14:creationId xmlns:p14="http://schemas.microsoft.com/office/powerpoint/2010/main" val="94392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ussenbla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116079"/>
            <a:ext cx="5364088" cy="571764"/>
          </a:xfrm>
          <a:solidFill>
            <a:srgbClr val="9C6FAD"/>
          </a:solidFill>
        </p:spPr>
        <p:txBody>
          <a:bodyPr anchor="ctr" anchorCtr="0">
            <a:normAutofit/>
          </a:bodyPr>
          <a:lstStyle>
            <a:lvl1pPr>
              <a:defRPr sz="2400">
                <a:solidFill>
                  <a:schemeClr val="bg1"/>
                </a:solidFill>
              </a:defRPr>
            </a:lvl1pPr>
          </a:lstStyle>
          <a:p>
            <a:r>
              <a:rPr lang="nl-NL" dirty="0"/>
              <a:t>Klik om de stijl te bewerken</a:t>
            </a:r>
          </a:p>
        </p:txBody>
      </p:sp>
      <p:sp>
        <p:nvSpPr>
          <p:cNvPr id="3" name="Rechthoek 2"/>
          <p:cNvSpPr/>
          <p:nvPr userDrawn="1"/>
        </p:nvSpPr>
        <p:spPr>
          <a:xfrm>
            <a:off x="0" y="0"/>
            <a:ext cx="9144000" cy="116079"/>
          </a:xfrm>
          <a:prstGeom prst="rect">
            <a:avLst/>
          </a:pr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2"/>
          <p:cNvSpPr>
            <a:spLocks noGrp="1"/>
          </p:cNvSpPr>
          <p:nvPr>
            <p:ph idx="1"/>
          </p:nvPr>
        </p:nvSpPr>
        <p:spPr>
          <a:xfrm>
            <a:off x="683568" y="1628800"/>
            <a:ext cx="4680520" cy="4104456"/>
          </a:xfrm>
          <a:prstGeom prst="rect">
            <a:avLst/>
          </a:prstGeom>
          <a:solidFill>
            <a:srgbClr val="9C6FAD">
              <a:alpha val="75000"/>
            </a:srgbClr>
          </a:solidFill>
          <a:ln>
            <a:noFill/>
          </a:ln>
        </p:spPr>
        <p:txBody>
          <a:bodyPr vert="horz" lIns="180000" tIns="360000" rIns="180000" bIns="360000" rtlCol="0">
            <a:normAutofit/>
          </a:bodyPr>
          <a:lstStyle>
            <a:lvl1pPr>
              <a:buClr>
                <a:schemeClr val="bg1"/>
              </a:buClr>
              <a:defRPr>
                <a:solidFill>
                  <a:schemeClr val="bg1"/>
                </a:solidFill>
              </a:defRPr>
            </a:lvl1pPr>
            <a:lvl2pPr>
              <a:buClr>
                <a:schemeClr val="bg1"/>
              </a:buClr>
              <a:defRPr sz="22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1800">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2"/>
          <p:cNvSpPr>
            <a:spLocks noGrp="1"/>
          </p:cNvSpPr>
          <p:nvPr>
            <p:ph type="sldNum" sz="quarter" idx="10"/>
          </p:nvPr>
        </p:nvSpPr>
        <p:spPr>
          <a:xfrm>
            <a:off x="6553200" y="6381328"/>
            <a:ext cx="2483296" cy="365125"/>
          </a:xfrm>
        </p:spPr>
        <p:txBody>
          <a:bodyPr/>
          <a:lstStyle>
            <a:lvl1pPr>
              <a:defRPr>
                <a:solidFill>
                  <a:srgbClr val="008640"/>
                </a:solidFill>
              </a:defRPr>
            </a:lvl1pPr>
          </a:lstStyle>
          <a:p>
            <a:fld id="{64C2789A-5A3C-4BC4-A27B-7BBE2AADD18C}" type="slidenum">
              <a:rPr lang="nl-NL" smtClean="0"/>
              <a:pPr/>
              <a:t>‹nr.›</a:t>
            </a:fld>
            <a:endParaRPr lang="nl-NL" dirty="0"/>
          </a:p>
        </p:txBody>
      </p:sp>
      <p:pic>
        <p:nvPicPr>
          <p:cNvPr id="7"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226" y="6309320"/>
            <a:ext cx="1048030" cy="472753"/>
          </a:xfrm>
          <a:prstGeom prst="rect">
            <a:avLst/>
          </a:prstGeom>
        </p:spPr>
      </p:pic>
    </p:spTree>
    <p:extLst>
      <p:ext uri="{BB962C8B-B14F-4D97-AF65-F5344CB8AC3E}">
        <p14:creationId xmlns:p14="http://schemas.microsoft.com/office/powerpoint/2010/main" val="1371239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dia">
    <p:bg>
      <p:bgPr>
        <a:blipFill dpi="0" rotWithShape="1">
          <a:blip r:embed="rId2" cstate="screen">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userDrawn="1"/>
        </p:nvSpPr>
        <p:spPr>
          <a:xfrm>
            <a:off x="0" y="0"/>
            <a:ext cx="9144000" cy="1484784"/>
          </a:xfrm>
          <a:prstGeom prst="rect">
            <a:avLst/>
          </a:prstGeom>
          <a:solidFill>
            <a:srgbClr val="009B3E">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457200" y="332656"/>
            <a:ext cx="8229600" cy="1143000"/>
          </a:xfrm>
        </p:spPr>
        <p:txBody>
          <a:bodyPr/>
          <a:lstStyle>
            <a:lvl1pPr>
              <a:defRPr>
                <a:solidFill>
                  <a:schemeClr val="bg1"/>
                </a:solidFill>
              </a:defRPr>
            </a:lvl1pPr>
          </a:lstStyle>
          <a:p>
            <a:r>
              <a:rPr lang="nl-NL" dirty="0"/>
              <a:t>Klik om de stijl te bewerken</a:t>
            </a:r>
          </a:p>
        </p:txBody>
      </p:sp>
      <p:sp>
        <p:nvSpPr>
          <p:cNvPr id="3" name="Tijdelijke aanduiding voor dianummer 2"/>
          <p:cNvSpPr>
            <a:spLocks noGrp="1"/>
          </p:cNvSpPr>
          <p:nvPr>
            <p:ph type="sldNum" sz="quarter" idx="10"/>
          </p:nvPr>
        </p:nvSpPr>
        <p:spPr/>
        <p:txBody>
          <a:bodyPr/>
          <a:lstStyle>
            <a:lvl1pPr>
              <a:defRPr>
                <a:solidFill>
                  <a:srgbClr val="008640"/>
                </a:solidFill>
              </a:defRPr>
            </a:lvl1pPr>
          </a:lstStyle>
          <a:p>
            <a:fld id="{64C2789A-5A3C-4BC4-A27B-7BBE2AADD18C}" type="slidenum">
              <a:rPr lang="nl-NL" smtClean="0"/>
              <a:pPr/>
              <a:t>‹nr.›</a:t>
            </a:fld>
            <a:endParaRPr lang="nl-NL" dirty="0"/>
          </a:p>
        </p:txBody>
      </p:sp>
      <p:sp>
        <p:nvSpPr>
          <p:cNvPr id="5" name="Tijdelijke aanduiding voor tekst 2"/>
          <p:cNvSpPr>
            <a:spLocks noGrp="1"/>
          </p:cNvSpPr>
          <p:nvPr>
            <p:ph idx="1"/>
          </p:nvPr>
        </p:nvSpPr>
        <p:spPr>
          <a:xfrm>
            <a:off x="457200" y="1988840"/>
            <a:ext cx="8229600" cy="4176464"/>
          </a:xfrm>
          <a:prstGeom prst="rect">
            <a:avLst/>
          </a:prstGeom>
          <a:solidFill>
            <a:schemeClr val="bg1">
              <a:alpha val="80000"/>
            </a:schemeClr>
          </a:solidFill>
          <a:ln>
            <a:noFill/>
          </a:ln>
        </p:spPr>
        <p:txBody>
          <a:bodyPr vert="horz" lIns="180000" tIns="360000" rIns="180000" bIns="360000" rtlCol="0">
            <a:normAutofit/>
          </a:bodyPr>
          <a:lstStyle>
            <a:lvl1pPr>
              <a:buClr>
                <a:srgbClr val="009B3E"/>
              </a:buClr>
              <a:defRPr/>
            </a:lvl1pPr>
            <a:lvl2pPr>
              <a:defRPr sz="2200"/>
            </a:lvl2pPr>
            <a:lvl3pPr>
              <a:defRPr sz="2000"/>
            </a:lvl3pPr>
            <a:lvl4pPr>
              <a:defRPr sz="20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7544" y="6265398"/>
            <a:ext cx="1130242" cy="509838"/>
          </a:xfrm>
          <a:prstGeom prst="rect">
            <a:avLst/>
          </a:prstGeom>
        </p:spPr>
      </p:pic>
      <p:sp>
        <p:nvSpPr>
          <p:cNvPr id="8" name="Rechthoek 7"/>
          <p:cNvSpPr/>
          <p:nvPr userDrawn="1"/>
        </p:nvSpPr>
        <p:spPr>
          <a:xfrm>
            <a:off x="0" y="1360238"/>
            <a:ext cx="9144000" cy="116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225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kstdia">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1143000"/>
          </a:xfrm>
        </p:spPr>
        <p:txBody>
          <a:bodyPr/>
          <a:lstStyle>
            <a:lvl1pPr>
              <a:defRPr>
                <a:solidFill>
                  <a:srgbClr val="008640"/>
                </a:solidFill>
              </a:defRPr>
            </a:lvl1pPr>
          </a:lstStyle>
          <a:p>
            <a:r>
              <a:rPr lang="nl-NL" dirty="0"/>
              <a:t>Klik om de stijl te bewerken</a:t>
            </a:r>
          </a:p>
        </p:txBody>
      </p:sp>
      <p:sp>
        <p:nvSpPr>
          <p:cNvPr id="3" name="Tijdelijke aanduiding voor dianummer 2"/>
          <p:cNvSpPr>
            <a:spLocks noGrp="1"/>
          </p:cNvSpPr>
          <p:nvPr>
            <p:ph type="sldNum" sz="quarter" idx="10"/>
          </p:nvPr>
        </p:nvSpPr>
        <p:spPr/>
        <p:txBody>
          <a:bodyPr/>
          <a:lstStyle>
            <a:lvl1pPr>
              <a:defRPr>
                <a:solidFill>
                  <a:srgbClr val="008640"/>
                </a:solidFill>
              </a:defRPr>
            </a:lvl1pPr>
          </a:lstStyle>
          <a:p>
            <a:fld id="{64C2789A-5A3C-4BC4-A27B-7BBE2AADD18C}" type="slidenum">
              <a:rPr lang="nl-NL" smtClean="0"/>
              <a:pPr/>
              <a:t>‹nr.›</a:t>
            </a:fld>
            <a:endParaRPr lang="nl-NL" dirty="0"/>
          </a:p>
        </p:txBody>
      </p:sp>
      <p:sp>
        <p:nvSpPr>
          <p:cNvPr id="5" name="Tijdelijke aanduiding voor tekst 2"/>
          <p:cNvSpPr>
            <a:spLocks noGrp="1"/>
          </p:cNvSpPr>
          <p:nvPr>
            <p:ph idx="1"/>
          </p:nvPr>
        </p:nvSpPr>
        <p:spPr>
          <a:xfrm>
            <a:off x="457200" y="1988840"/>
            <a:ext cx="8229600" cy="4176464"/>
          </a:xfrm>
          <a:prstGeom prst="rect">
            <a:avLst/>
          </a:prstGeom>
          <a:noFill/>
          <a:ln>
            <a:noFill/>
          </a:ln>
        </p:spPr>
        <p:txBody>
          <a:bodyPr vert="horz" lIns="180000" tIns="360000" rIns="180000" bIns="360000" rtlCol="0">
            <a:normAutofit/>
          </a:bodyPr>
          <a:lstStyle>
            <a:lvl1pPr>
              <a:buClr>
                <a:srgbClr val="009B3E"/>
              </a:buClr>
              <a:defRPr/>
            </a:lvl1pPr>
            <a:lvl2pPr>
              <a:defRPr sz="2200"/>
            </a:lvl2pPr>
            <a:lvl3pPr>
              <a:defRPr sz="2000"/>
            </a:lvl3pPr>
            <a:lvl4pPr>
              <a:defRPr sz="20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Rechthoek 9"/>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7544" y="6265398"/>
            <a:ext cx="1130242" cy="509838"/>
          </a:xfrm>
          <a:prstGeom prst="rect">
            <a:avLst/>
          </a:prstGeom>
        </p:spPr>
      </p:pic>
    </p:spTree>
    <p:extLst>
      <p:ext uri="{BB962C8B-B14F-4D97-AF65-F5344CB8AC3E}">
        <p14:creationId xmlns:p14="http://schemas.microsoft.com/office/powerpoint/2010/main" val="237648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kstdia">
    <p:bg>
      <p:bgPr>
        <a:blipFill dpi="0" rotWithShape="1">
          <a:blip r:embed="rId2" cstate="screen">
            <a:alphaModFix amt="37000"/>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875"/>
                    </a14:imgEffect>
                    <a14:imgEffect>
                      <a14:saturation sat="20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hthoek 9"/>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userDrawn="1"/>
        </p:nvSpPr>
        <p:spPr>
          <a:xfrm>
            <a:off x="0" y="0"/>
            <a:ext cx="9144000" cy="1484784"/>
          </a:xfrm>
          <a:prstGeom prst="rect">
            <a:avLst/>
          </a:prstGeom>
          <a:solidFill>
            <a:srgbClr val="9C6FAD">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457200" y="332656"/>
            <a:ext cx="8229600" cy="1143000"/>
          </a:xfrm>
        </p:spPr>
        <p:txBody>
          <a:bodyPr/>
          <a:lstStyle>
            <a:lvl1pPr>
              <a:defRPr>
                <a:solidFill>
                  <a:schemeClr val="bg1"/>
                </a:solidFill>
              </a:defRPr>
            </a:lvl1pPr>
          </a:lstStyle>
          <a:p>
            <a:r>
              <a:rPr lang="nl-NL" dirty="0"/>
              <a:t>Klik om de stijl te bewerken</a:t>
            </a:r>
          </a:p>
        </p:txBody>
      </p:sp>
      <p:sp>
        <p:nvSpPr>
          <p:cNvPr id="3" name="Tijdelijke aanduiding voor dianummer 2"/>
          <p:cNvSpPr>
            <a:spLocks noGrp="1"/>
          </p:cNvSpPr>
          <p:nvPr>
            <p:ph type="sldNum" sz="quarter" idx="10"/>
          </p:nvPr>
        </p:nvSpPr>
        <p:spPr/>
        <p:txBody>
          <a:bodyPr/>
          <a:lstStyle>
            <a:lvl1pPr>
              <a:defRPr>
                <a:solidFill>
                  <a:srgbClr val="008640"/>
                </a:solidFill>
              </a:defRPr>
            </a:lvl1pPr>
          </a:lstStyle>
          <a:p>
            <a:fld id="{64C2789A-5A3C-4BC4-A27B-7BBE2AADD18C}" type="slidenum">
              <a:rPr lang="nl-NL" smtClean="0"/>
              <a:pPr/>
              <a:t>‹nr.›</a:t>
            </a:fld>
            <a:endParaRPr lang="nl-NL" dirty="0"/>
          </a:p>
        </p:txBody>
      </p:sp>
      <p:sp>
        <p:nvSpPr>
          <p:cNvPr id="5" name="Tijdelijke aanduiding voor tekst 2"/>
          <p:cNvSpPr>
            <a:spLocks noGrp="1"/>
          </p:cNvSpPr>
          <p:nvPr>
            <p:ph idx="1"/>
          </p:nvPr>
        </p:nvSpPr>
        <p:spPr>
          <a:xfrm>
            <a:off x="457200" y="1988840"/>
            <a:ext cx="8229600" cy="4176464"/>
          </a:xfrm>
          <a:prstGeom prst="rect">
            <a:avLst/>
          </a:prstGeom>
          <a:solidFill>
            <a:schemeClr val="bg1">
              <a:alpha val="80000"/>
            </a:schemeClr>
          </a:solidFill>
          <a:ln>
            <a:noFill/>
          </a:ln>
        </p:spPr>
        <p:txBody>
          <a:bodyPr vert="horz" lIns="180000" tIns="360000" rIns="180000" bIns="360000" rtlCol="0">
            <a:normAutofit/>
          </a:bodyPr>
          <a:lstStyle>
            <a:lvl1pPr>
              <a:buClr>
                <a:srgbClr val="009B3E"/>
              </a:buClr>
              <a:defRPr/>
            </a:lvl1pPr>
            <a:lvl2pPr>
              <a:defRPr sz="2200"/>
            </a:lvl2pPr>
            <a:lvl3pPr>
              <a:defRPr sz="2000"/>
            </a:lvl3pPr>
            <a:lvl4pPr>
              <a:defRPr sz="2000"/>
            </a:lvl4pPr>
            <a:lvl5pP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67544" y="6265398"/>
            <a:ext cx="1130242" cy="509838"/>
          </a:xfrm>
          <a:prstGeom prst="rect">
            <a:avLst/>
          </a:prstGeom>
        </p:spPr>
      </p:pic>
      <p:sp>
        <p:nvSpPr>
          <p:cNvPr id="11" name="Rechthoek 10"/>
          <p:cNvSpPr/>
          <p:nvPr userDrawn="1"/>
        </p:nvSpPr>
        <p:spPr>
          <a:xfrm>
            <a:off x="-5680" y="1368705"/>
            <a:ext cx="9144000" cy="116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0225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ussenbla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2"/>
          <p:cNvSpPr>
            <a:spLocks noGrp="1"/>
          </p:cNvSpPr>
          <p:nvPr>
            <p:ph idx="1"/>
          </p:nvPr>
        </p:nvSpPr>
        <p:spPr>
          <a:xfrm>
            <a:off x="3419872" y="1916832"/>
            <a:ext cx="5256584" cy="3816424"/>
          </a:xfrm>
          <a:prstGeom prst="rect">
            <a:avLst/>
          </a:prstGeom>
          <a:solidFill>
            <a:srgbClr val="008640">
              <a:alpha val="75000"/>
            </a:srgbClr>
          </a:solidFill>
          <a:ln>
            <a:noFill/>
          </a:ln>
        </p:spPr>
        <p:txBody>
          <a:bodyPr vert="horz" lIns="180000" tIns="360000" rIns="180000" bIns="360000" rtlCol="0">
            <a:normAutofit/>
          </a:bodyPr>
          <a:lstStyle>
            <a:lvl1pPr>
              <a:buClr>
                <a:schemeClr val="bg1"/>
              </a:buClr>
              <a:defRPr>
                <a:solidFill>
                  <a:schemeClr val="bg1"/>
                </a:solidFill>
              </a:defRPr>
            </a:lvl1pPr>
            <a:lvl2pPr>
              <a:buClr>
                <a:schemeClr val="bg1"/>
              </a:buClr>
              <a:defRPr sz="22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1800">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tel 1"/>
          <p:cNvSpPr>
            <a:spLocks noGrp="1"/>
          </p:cNvSpPr>
          <p:nvPr>
            <p:ph type="title"/>
          </p:nvPr>
        </p:nvSpPr>
        <p:spPr>
          <a:xfrm>
            <a:off x="3275856" y="476672"/>
            <a:ext cx="5364088" cy="1008112"/>
          </a:xfrm>
          <a:noFill/>
        </p:spPr>
        <p:txBody>
          <a:bodyPr anchor="ctr" anchorCtr="0">
            <a:noAutofit/>
          </a:bodyPr>
          <a:lstStyle>
            <a:lvl1pPr algn="r">
              <a:defRPr sz="3600">
                <a:solidFill>
                  <a:schemeClr val="bg1"/>
                </a:solidFill>
              </a:defRPr>
            </a:lvl1pPr>
          </a:lstStyle>
          <a:p>
            <a:r>
              <a:rPr lang="nl-NL" dirty="0"/>
              <a:t>Klik om de stijl te bewerken</a:t>
            </a:r>
          </a:p>
        </p:txBody>
      </p:sp>
      <p:sp>
        <p:nvSpPr>
          <p:cNvPr id="6" name="Tijdelijke aanduiding voor dianummer 2"/>
          <p:cNvSpPr>
            <a:spLocks noGrp="1"/>
          </p:cNvSpPr>
          <p:nvPr>
            <p:ph type="sldNum" sz="quarter" idx="10"/>
          </p:nvPr>
        </p:nvSpPr>
        <p:spPr>
          <a:xfrm>
            <a:off x="6553200" y="6381328"/>
            <a:ext cx="2483296" cy="365125"/>
          </a:xfrm>
        </p:spPr>
        <p:txBody>
          <a:bodyPr/>
          <a:lstStyle>
            <a:lvl1pPr>
              <a:defRPr>
                <a:solidFill>
                  <a:schemeClr val="bg1"/>
                </a:solidFill>
              </a:defRPr>
            </a:lvl1pPr>
          </a:lstStyle>
          <a:p>
            <a:fld id="{64C2789A-5A3C-4BC4-A27B-7BBE2AADD18C}" type="slidenum">
              <a:rPr lang="nl-NL" smtClean="0"/>
              <a:pPr/>
              <a:t>‹nr.›</a:t>
            </a:fld>
            <a:endParaRPr lang="nl-NL" dirty="0"/>
          </a:p>
        </p:txBody>
      </p:sp>
      <p:pic>
        <p:nvPicPr>
          <p:cNvPr id="7"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226" y="6381328"/>
            <a:ext cx="888398" cy="400745"/>
          </a:xfrm>
          <a:prstGeom prst="rect">
            <a:avLst/>
          </a:prstGeom>
        </p:spPr>
      </p:pic>
    </p:spTree>
    <p:extLst>
      <p:ext uri="{BB962C8B-B14F-4D97-AF65-F5344CB8AC3E}">
        <p14:creationId xmlns:p14="http://schemas.microsoft.com/office/powerpoint/2010/main" val="141814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bla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27584" y="1124744"/>
            <a:ext cx="2524238" cy="1928410"/>
          </a:xfrm>
          <a:solidFill>
            <a:srgbClr val="009B3E"/>
          </a:solidFill>
        </p:spPr>
        <p:txBody>
          <a:bodyPr anchor="ctr" anchorCtr="0">
            <a:normAutofit/>
          </a:bodyPr>
          <a:lstStyle>
            <a:lvl1pPr>
              <a:defRPr sz="2400">
                <a:solidFill>
                  <a:schemeClr val="bg1"/>
                </a:solidFill>
              </a:defRPr>
            </a:lvl1pPr>
          </a:lstStyle>
          <a:p>
            <a:r>
              <a:rPr lang="nl-NL" dirty="0"/>
              <a:t>Klik om de stijl te bewerken</a:t>
            </a:r>
          </a:p>
        </p:txBody>
      </p:sp>
      <p:sp>
        <p:nvSpPr>
          <p:cNvPr id="3" name="Rechthoek 2"/>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2"/>
          <p:cNvSpPr>
            <a:spLocks noGrp="1"/>
          </p:cNvSpPr>
          <p:nvPr>
            <p:ph type="sldNum" sz="quarter" idx="10"/>
          </p:nvPr>
        </p:nvSpPr>
        <p:spPr>
          <a:xfrm>
            <a:off x="6553200" y="6381328"/>
            <a:ext cx="2483296" cy="365125"/>
          </a:xfrm>
        </p:spPr>
        <p:txBody>
          <a:bodyPr/>
          <a:lstStyle>
            <a:lvl1pPr>
              <a:defRPr>
                <a:solidFill>
                  <a:schemeClr val="bg1"/>
                </a:solidFill>
              </a:defRPr>
            </a:lvl1pPr>
          </a:lstStyle>
          <a:p>
            <a:fld id="{64C2789A-5A3C-4BC4-A27B-7BBE2AADD18C}" type="slidenum">
              <a:rPr lang="nl-NL" smtClean="0"/>
              <a:pPr/>
              <a:t>‹nr.›</a:t>
            </a:fld>
            <a:endParaRPr lang="nl-NL" dirty="0"/>
          </a:p>
        </p:txBody>
      </p:sp>
      <p:pic>
        <p:nvPicPr>
          <p:cNvPr id="9"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226" y="6381328"/>
            <a:ext cx="888398" cy="400745"/>
          </a:xfrm>
          <a:prstGeom prst="rect">
            <a:avLst/>
          </a:prstGeom>
        </p:spPr>
      </p:pic>
    </p:spTree>
    <p:extLst>
      <p:ext uri="{BB962C8B-B14F-4D97-AF65-F5344CB8AC3E}">
        <p14:creationId xmlns:p14="http://schemas.microsoft.com/office/powerpoint/2010/main" val="326544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ussenbla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2"/>
          <p:cNvSpPr>
            <a:spLocks noGrp="1"/>
          </p:cNvSpPr>
          <p:nvPr>
            <p:ph idx="1"/>
          </p:nvPr>
        </p:nvSpPr>
        <p:spPr>
          <a:xfrm>
            <a:off x="683568" y="1628800"/>
            <a:ext cx="4680520" cy="4104456"/>
          </a:xfrm>
          <a:prstGeom prst="rect">
            <a:avLst/>
          </a:prstGeom>
          <a:solidFill>
            <a:srgbClr val="008640">
              <a:alpha val="75000"/>
            </a:srgbClr>
          </a:solidFill>
          <a:ln>
            <a:noFill/>
          </a:ln>
        </p:spPr>
        <p:txBody>
          <a:bodyPr vert="horz" lIns="180000" tIns="360000" rIns="180000" bIns="360000" rtlCol="0">
            <a:normAutofit/>
          </a:bodyPr>
          <a:lstStyle>
            <a:lvl1pPr>
              <a:buClr>
                <a:schemeClr val="bg1"/>
              </a:buClr>
              <a:defRPr>
                <a:solidFill>
                  <a:schemeClr val="bg1"/>
                </a:solidFill>
              </a:defRPr>
            </a:lvl1pPr>
            <a:lvl2pPr>
              <a:buClr>
                <a:schemeClr val="bg1"/>
              </a:buClr>
              <a:defRPr sz="22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1800">
                <a:solidFill>
                  <a:schemeClr val="bg1"/>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p:nvPr>
        </p:nvSpPr>
        <p:spPr>
          <a:xfrm>
            <a:off x="0" y="116079"/>
            <a:ext cx="5436096" cy="571764"/>
          </a:xfrm>
          <a:solidFill>
            <a:srgbClr val="008640"/>
          </a:solidFill>
        </p:spPr>
        <p:txBody>
          <a:bodyPr anchor="ctr" anchorCtr="0">
            <a:normAutofit/>
          </a:bodyPr>
          <a:lstStyle>
            <a:lvl1pPr>
              <a:defRPr sz="2400">
                <a:solidFill>
                  <a:schemeClr val="bg1"/>
                </a:solidFill>
              </a:defRPr>
            </a:lvl1pPr>
          </a:lstStyle>
          <a:p>
            <a:r>
              <a:rPr lang="nl-NL" dirty="0"/>
              <a:t>Klik om de stijl te bewerken</a:t>
            </a:r>
          </a:p>
        </p:txBody>
      </p:sp>
      <p:sp>
        <p:nvSpPr>
          <p:cNvPr id="10" name="Tijdelijke aanduiding voor dianummer 2"/>
          <p:cNvSpPr>
            <a:spLocks noGrp="1"/>
          </p:cNvSpPr>
          <p:nvPr>
            <p:ph type="sldNum" sz="quarter" idx="10"/>
          </p:nvPr>
        </p:nvSpPr>
        <p:spPr>
          <a:xfrm>
            <a:off x="6553200" y="6381328"/>
            <a:ext cx="2483296" cy="365125"/>
          </a:xfrm>
        </p:spPr>
        <p:txBody>
          <a:bodyPr/>
          <a:lstStyle>
            <a:lvl1pPr>
              <a:defRPr>
                <a:solidFill>
                  <a:srgbClr val="008640"/>
                </a:solidFill>
              </a:defRPr>
            </a:lvl1pPr>
          </a:lstStyle>
          <a:p>
            <a:fld id="{64C2789A-5A3C-4BC4-A27B-7BBE2AADD18C}" type="slidenum">
              <a:rPr lang="nl-NL" smtClean="0"/>
              <a:pPr/>
              <a:t>‹nr.›</a:t>
            </a:fld>
            <a:endParaRPr lang="nl-NL" dirty="0"/>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226" y="6309320"/>
            <a:ext cx="1048030" cy="472753"/>
          </a:xfrm>
          <a:prstGeom prst="rect">
            <a:avLst/>
          </a:prstGeom>
        </p:spPr>
      </p:pic>
    </p:spTree>
    <p:extLst>
      <p:ext uri="{BB962C8B-B14F-4D97-AF65-F5344CB8AC3E}">
        <p14:creationId xmlns:p14="http://schemas.microsoft.com/office/powerpoint/2010/main" val="136021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ussenbla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99592" y="3933056"/>
            <a:ext cx="2524238" cy="1928410"/>
          </a:xfrm>
          <a:solidFill>
            <a:srgbClr val="9C6FAD"/>
          </a:solidFill>
        </p:spPr>
        <p:txBody>
          <a:bodyPr anchor="ctr" anchorCtr="0">
            <a:normAutofit/>
          </a:bodyPr>
          <a:lstStyle>
            <a:lvl1pPr>
              <a:defRPr sz="2400">
                <a:solidFill>
                  <a:schemeClr val="bg1"/>
                </a:solidFill>
              </a:defRPr>
            </a:lvl1pPr>
          </a:lstStyle>
          <a:p>
            <a:r>
              <a:rPr lang="nl-NL" dirty="0"/>
              <a:t>Klik om de stijl te bewerken</a:t>
            </a:r>
          </a:p>
        </p:txBody>
      </p:sp>
      <p:sp>
        <p:nvSpPr>
          <p:cNvPr id="3" name="Rechthoek 2"/>
          <p:cNvSpPr/>
          <p:nvPr userDrawn="1"/>
        </p:nvSpPr>
        <p:spPr>
          <a:xfrm>
            <a:off x="0" y="0"/>
            <a:ext cx="9144000" cy="116079"/>
          </a:xfrm>
          <a:prstGeom prst="rect">
            <a:avLst/>
          </a:pr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2"/>
          <p:cNvSpPr>
            <a:spLocks noGrp="1"/>
          </p:cNvSpPr>
          <p:nvPr>
            <p:ph type="sldNum" sz="quarter" idx="10"/>
          </p:nvPr>
        </p:nvSpPr>
        <p:spPr>
          <a:xfrm>
            <a:off x="6553200" y="6381328"/>
            <a:ext cx="2483296" cy="365125"/>
          </a:xfrm>
        </p:spPr>
        <p:txBody>
          <a:bodyPr/>
          <a:lstStyle>
            <a:lvl1pPr>
              <a:defRPr>
                <a:solidFill>
                  <a:srgbClr val="008640"/>
                </a:solidFill>
              </a:defRPr>
            </a:lvl1pPr>
          </a:lstStyle>
          <a:p>
            <a:fld id="{64C2789A-5A3C-4BC4-A27B-7BBE2AADD18C}" type="slidenum">
              <a:rPr lang="nl-NL" smtClean="0"/>
              <a:pPr/>
              <a:t>‹nr.›</a:t>
            </a:fld>
            <a:endParaRPr lang="nl-NL" dirty="0"/>
          </a:p>
        </p:txBody>
      </p:sp>
      <p:pic>
        <p:nvPicPr>
          <p:cNvPr id="6"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226" y="6309320"/>
            <a:ext cx="1048030" cy="472753"/>
          </a:xfrm>
          <a:prstGeom prst="rect">
            <a:avLst/>
          </a:prstGeom>
        </p:spPr>
      </p:pic>
    </p:spTree>
    <p:extLst>
      <p:ext uri="{BB962C8B-B14F-4D97-AF65-F5344CB8AC3E}">
        <p14:creationId xmlns:p14="http://schemas.microsoft.com/office/powerpoint/2010/main" val="6554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ussenbla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71600" y="1268760"/>
            <a:ext cx="2524238" cy="1928410"/>
          </a:xfrm>
          <a:solidFill>
            <a:srgbClr val="9C6FAD"/>
          </a:solidFill>
        </p:spPr>
        <p:txBody>
          <a:bodyPr anchor="ctr" anchorCtr="0">
            <a:normAutofit/>
          </a:bodyPr>
          <a:lstStyle>
            <a:lvl1pPr>
              <a:defRPr sz="2400">
                <a:solidFill>
                  <a:schemeClr val="bg1"/>
                </a:solidFill>
              </a:defRPr>
            </a:lvl1pPr>
          </a:lstStyle>
          <a:p>
            <a:r>
              <a:rPr lang="nl-NL" dirty="0"/>
              <a:t>Klik om de stijl te bewerken</a:t>
            </a:r>
          </a:p>
        </p:txBody>
      </p:sp>
      <p:sp>
        <p:nvSpPr>
          <p:cNvPr id="3" name="Rechthoek 2"/>
          <p:cNvSpPr/>
          <p:nvPr userDrawn="1"/>
        </p:nvSpPr>
        <p:spPr>
          <a:xfrm>
            <a:off x="0" y="0"/>
            <a:ext cx="9144000" cy="116079"/>
          </a:xfrm>
          <a:prstGeom prst="rect">
            <a:avLst/>
          </a:pr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p:cNvSpPr/>
          <p:nvPr userDrawn="1"/>
        </p:nvSpPr>
        <p:spPr>
          <a:xfrm>
            <a:off x="0" y="6165304"/>
            <a:ext cx="9144000" cy="69269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2"/>
          <p:cNvSpPr>
            <a:spLocks noGrp="1"/>
          </p:cNvSpPr>
          <p:nvPr>
            <p:ph type="sldNum" sz="quarter" idx="10"/>
          </p:nvPr>
        </p:nvSpPr>
        <p:spPr>
          <a:xfrm>
            <a:off x="6553200" y="6381328"/>
            <a:ext cx="2483296" cy="365125"/>
          </a:xfrm>
        </p:spPr>
        <p:txBody>
          <a:bodyPr/>
          <a:lstStyle>
            <a:lvl1pPr>
              <a:defRPr>
                <a:solidFill>
                  <a:srgbClr val="008640"/>
                </a:solidFill>
              </a:defRPr>
            </a:lvl1pPr>
          </a:lstStyle>
          <a:p>
            <a:fld id="{64C2789A-5A3C-4BC4-A27B-7BBE2AADD18C}" type="slidenum">
              <a:rPr lang="nl-NL" smtClean="0"/>
              <a:pPr/>
              <a:t>‹nr.›</a:t>
            </a:fld>
            <a:endParaRPr lang="nl-NL" dirty="0"/>
          </a:p>
        </p:txBody>
      </p:sp>
      <p:pic>
        <p:nvPicPr>
          <p:cNvPr id="6"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9226" y="6309320"/>
            <a:ext cx="1048030" cy="472753"/>
          </a:xfrm>
          <a:prstGeom prst="rect">
            <a:avLst/>
          </a:prstGeom>
        </p:spPr>
      </p:pic>
    </p:spTree>
    <p:extLst>
      <p:ext uri="{BB962C8B-B14F-4D97-AF65-F5344CB8AC3E}">
        <p14:creationId xmlns:p14="http://schemas.microsoft.com/office/powerpoint/2010/main" val="38054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nl-NL" dirty="0"/>
              <a:t>Klik om de stijl te bewerken</a:t>
            </a:r>
          </a:p>
        </p:txBody>
      </p:sp>
      <p:sp>
        <p:nvSpPr>
          <p:cNvPr id="3" name="Tijdelijke aanduiding voor tekst 2"/>
          <p:cNvSpPr>
            <a:spLocks noGrp="1"/>
          </p:cNvSpPr>
          <p:nvPr>
            <p:ph type="body" idx="1"/>
          </p:nvPr>
        </p:nvSpPr>
        <p:spPr>
          <a:xfrm>
            <a:off x="457200" y="1988840"/>
            <a:ext cx="8229600" cy="4176464"/>
          </a:xfrm>
          <a:prstGeom prst="rect">
            <a:avLst/>
          </a:prstGeom>
          <a:solidFill>
            <a:schemeClr val="bg1">
              <a:alpha val="80000"/>
            </a:schemeClr>
          </a:solidFill>
          <a:ln>
            <a:noFill/>
          </a:ln>
        </p:spPr>
        <p:txBody>
          <a:bodyPr vert="horz" lIns="180000" tIns="360000" rIns="180000" bIns="36000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2789A-5A3C-4BC4-A27B-7BBE2AADD18C}" type="slidenum">
              <a:rPr lang="nl-NL" smtClean="0"/>
              <a:t>‹nr.›</a:t>
            </a:fld>
            <a:endParaRPr lang="nl-NL"/>
          </a:p>
        </p:txBody>
      </p:sp>
    </p:spTree>
    <p:extLst>
      <p:ext uri="{BB962C8B-B14F-4D97-AF65-F5344CB8AC3E}">
        <p14:creationId xmlns:p14="http://schemas.microsoft.com/office/powerpoint/2010/main" val="38913944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4" r:id="rId3"/>
    <p:sldLayoutId id="2147483662" r:id="rId4"/>
    <p:sldLayoutId id="2147483665" r:id="rId5"/>
    <p:sldLayoutId id="2147483661" r:id="rId6"/>
    <p:sldLayoutId id="2147483667" r:id="rId7"/>
    <p:sldLayoutId id="2147483663" r:id="rId8"/>
    <p:sldLayoutId id="2147483666" r:id="rId9"/>
    <p:sldLayoutId id="2147483669" r:id="rId10"/>
    <p:sldLayoutId id="2147483668" r:id="rId11"/>
  </p:sldLayoutIdLst>
  <p:txStyles>
    <p:titleStyle>
      <a:lvl1pPr algn="ctr" defTabSz="914400" rtl="0" eaLnBrk="1" latinLnBrk="0" hangingPunct="1">
        <a:spcBef>
          <a:spcPct val="0"/>
        </a:spcBef>
        <a:buNone/>
        <a:defRPr sz="3500" b="1" kern="1200">
          <a:solidFill>
            <a:srgbClr val="009B3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bandenpensioen.nl/" TargetMode="Externa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0744" y="1916832"/>
            <a:ext cx="9289806" cy="2088232"/>
          </a:xfrm>
        </p:spPr>
        <p:txBody>
          <a:bodyPr/>
          <a:lstStyle/>
          <a:p>
            <a:r>
              <a:rPr lang="nl-NL" sz="6000" b="1" i="1" kern="1200" dirty="0">
                <a:solidFill>
                  <a:schemeClr val="bg1"/>
                </a:solidFill>
                <a:effectLst/>
                <a:latin typeface="Arial" panose="020B0604020202020204" pitchFamily="34" charset="0"/>
                <a:ea typeface="+mj-ea"/>
                <a:cs typeface="Arial" panose="020B0604020202020204" pitchFamily="34" charset="0"/>
              </a:rPr>
              <a:t>&lt;Uw bedrijfsnaam&gt;</a:t>
            </a:r>
          </a:p>
          <a:p>
            <a:r>
              <a:rPr lang="nl-NL" sz="4000" b="1" kern="1200" dirty="0">
                <a:solidFill>
                  <a:schemeClr val="bg1"/>
                </a:solidFill>
                <a:effectLst/>
                <a:latin typeface="Arial" panose="020B0604020202020204" pitchFamily="34" charset="0"/>
                <a:ea typeface="+mj-ea"/>
                <a:cs typeface="Arial" panose="020B0604020202020204" pitchFamily="34" charset="0"/>
              </a:rPr>
              <a:t>Zo zit uw pensioen </a:t>
            </a:r>
            <a:br>
              <a:rPr lang="nl-NL" sz="4000" b="1" kern="1200" dirty="0">
                <a:solidFill>
                  <a:schemeClr val="bg1"/>
                </a:solidFill>
                <a:effectLst/>
                <a:latin typeface="Arial" panose="020B0604020202020204" pitchFamily="34" charset="0"/>
                <a:ea typeface="+mj-ea"/>
                <a:cs typeface="Arial" panose="020B0604020202020204" pitchFamily="34" charset="0"/>
              </a:rPr>
            </a:br>
            <a:r>
              <a:rPr lang="nl-NL" sz="4000" b="1" kern="1200" dirty="0">
                <a:solidFill>
                  <a:schemeClr val="bg1"/>
                </a:solidFill>
                <a:effectLst/>
                <a:latin typeface="Arial" panose="020B0604020202020204" pitchFamily="34" charset="0"/>
                <a:ea typeface="+mj-ea"/>
                <a:cs typeface="Arial" panose="020B0604020202020204" pitchFamily="34" charset="0"/>
              </a:rPr>
              <a:t>in elkaar!</a:t>
            </a:r>
            <a:endParaRPr lang="nl-NL" sz="6000" b="1" kern="1200" dirty="0">
              <a:solidFill>
                <a:schemeClr val="bg1"/>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416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7" name="Groep 26"/>
          <p:cNvGrpSpPr/>
          <p:nvPr/>
        </p:nvGrpSpPr>
        <p:grpSpPr>
          <a:xfrm>
            <a:off x="862902" y="2402046"/>
            <a:ext cx="2495549" cy="2773078"/>
            <a:chOff x="890061" y="2447738"/>
            <a:chExt cx="2442827" cy="2637446"/>
          </a:xfrm>
          <a:solidFill>
            <a:srgbClr val="008640"/>
          </a:solidFill>
        </p:grpSpPr>
        <p:sp>
          <p:nvSpPr>
            <p:cNvPr id="28" name="Regelmatige vijfhoek 12"/>
            <p:cNvSpPr/>
            <p:nvPr/>
          </p:nvSpPr>
          <p:spPr>
            <a:xfrm>
              <a:off x="890061" y="2447738"/>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Regelmatige vijfhoek 12"/>
            <p:cNvSpPr/>
            <p:nvPr/>
          </p:nvSpPr>
          <p:spPr>
            <a:xfrm rot="10800000">
              <a:off x="890061" y="3496081"/>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0" name="Groep 29"/>
          <p:cNvGrpSpPr/>
          <p:nvPr/>
        </p:nvGrpSpPr>
        <p:grpSpPr>
          <a:xfrm>
            <a:off x="5869466" y="2411696"/>
            <a:ext cx="2495549" cy="2773078"/>
            <a:chOff x="890061" y="2447738"/>
            <a:chExt cx="2442827" cy="2637446"/>
          </a:xfrm>
          <a:solidFill>
            <a:srgbClr val="008640"/>
          </a:solidFill>
        </p:grpSpPr>
        <p:sp>
          <p:nvSpPr>
            <p:cNvPr id="31" name="Regelmatige vijfhoek 12"/>
            <p:cNvSpPr/>
            <p:nvPr/>
          </p:nvSpPr>
          <p:spPr>
            <a:xfrm>
              <a:off x="890061" y="2447738"/>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gelmatige vijfhoek 12"/>
            <p:cNvSpPr/>
            <p:nvPr/>
          </p:nvSpPr>
          <p:spPr>
            <a:xfrm rot="10800000">
              <a:off x="890061" y="3496081"/>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 name="Regelmatige vijfhoek 11"/>
          <p:cNvSpPr/>
          <p:nvPr/>
        </p:nvSpPr>
        <p:spPr>
          <a:xfrm flipV="1">
            <a:off x="899592" y="1385446"/>
            <a:ext cx="7465423" cy="3799327"/>
          </a:xfrm>
          <a:custGeom>
            <a:avLst/>
            <a:gdLst>
              <a:gd name="connsiteX0" fmla="*/ 7 w 6867770"/>
              <a:gd name="connsiteY0" fmla="*/ 550091 h 1440160"/>
              <a:gd name="connsiteX1" fmla="*/ 3433885 w 6867770"/>
              <a:gd name="connsiteY1" fmla="*/ 0 h 1440160"/>
              <a:gd name="connsiteX2" fmla="*/ 6867763 w 6867770"/>
              <a:gd name="connsiteY2" fmla="*/ 550091 h 1440160"/>
              <a:gd name="connsiteX3" fmla="*/ 5556138 w 6867770"/>
              <a:gd name="connsiteY3" fmla="*/ 1440156 h 1440160"/>
              <a:gd name="connsiteX4" fmla="*/ 1311632 w 6867770"/>
              <a:gd name="connsiteY4" fmla="*/ 1440156 h 1440160"/>
              <a:gd name="connsiteX5" fmla="*/ 7 w 6867770"/>
              <a:gd name="connsiteY5" fmla="*/ 550091 h 1440160"/>
              <a:gd name="connsiteX0" fmla="*/ 0 w 6886990"/>
              <a:gd name="connsiteY0" fmla="*/ 550091 h 1440156"/>
              <a:gd name="connsiteX1" fmla="*/ 3433878 w 6886990"/>
              <a:gd name="connsiteY1" fmla="*/ 0 h 1440156"/>
              <a:gd name="connsiteX2" fmla="*/ 6867756 w 6886990"/>
              <a:gd name="connsiteY2" fmla="*/ 550091 h 1440156"/>
              <a:gd name="connsiteX3" fmla="*/ 6886990 w 6886990"/>
              <a:gd name="connsiteY3" fmla="*/ 1440156 h 1440156"/>
              <a:gd name="connsiteX4" fmla="*/ 1311625 w 6886990"/>
              <a:gd name="connsiteY4" fmla="*/ 1440156 h 1440156"/>
              <a:gd name="connsiteX5" fmla="*/ 0 w 6886990"/>
              <a:gd name="connsiteY5" fmla="*/ 550091 h 1440156"/>
              <a:gd name="connsiteX0" fmla="*/ 0 w 6886990"/>
              <a:gd name="connsiteY0" fmla="*/ 550091 h 1440156"/>
              <a:gd name="connsiteX1" fmla="*/ 3433878 w 6886990"/>
              <a:gd name="connsiteY1" fmla="*/ 0 h 1440156"/>
              <a:gd name="connsiteX2" fmla="*/ 6867756 w 6886990"/>
              <a:gd name="connsiteY2" fmla="*/ 550091 h 1440156"/>
              <a:gd name="connsiteX3" fmla="*/ 6886990 w 6886990"/>
              <a:gd name="connsiteY3" fmla="*/ 1440156 h 1440156"/>
              <a:gd name="connsiteX4" fmla="*/ 26033 w 6886990"/>
              <a:gd name="connsiteY4" fmla="*/ 1440156 h 1440156"/>
              <a:gd name="connsiteX5" fmla="*/ 0 w 6886990"/>
              <a:gd name="connsiteY5" fmla="*/ 550091 h 1440156"/>
              <a:gd name="connsiteX0" fmla="*/ 16065 w 6903055"/>
              <a:gd name="connsiteY0" fmla="*/ 550091 h 1449210"/>
              <a:gd name="connsiteX1" fmla="*/ 3449943 w 6903055"/>
              <a:gd name="connsiteY1" fmla="*/ 0 h 1449210"/>
              <a:gd name="connsiteX2" fmla="*/ 6883821 w 6903055"/>
              <a:gd name="connsiteY2" fmla="*/ 550091 h 1449210"/>
              <a:gd name="connsiteX3" fmla="*/ 6903055 w 6903055"/>
              <a:gd name="connsiteY3" fmla="*/ 1440156 h 1449210"/>
              <a:gd name="connsiteX4" fmla="*/ 0 w 6903055"/>
              <a:gd name="connsiteY4" fmla="*/ 1449210 h 1449210"/>
              <a:gd name="connsiteX5" fmla="*/ 16065 w 6903055"/>
              <a:gd name="connsiteY5" fmla="*/ 550091 h 1449210"/>
              <a:gd name="connsiteX0" fmla="*/ 16065 w 6903056"/>
              <a:gd name="connsiteY0" fmla="*/ 550091 h 1449210"/>
              <a:gd name="connsiteX1" fmla="*/ 3449943 w 6903056"/>
              <a:gd name="connsiteY1" fmla="*/ 0 h 1449210"/>
              <a:gd name="connsiteX2" fmla="*/ 6883821 w 6903056"/>
              <a:gd name="connsiteY2" fmla="*/ 550091 h 1449210"/>
              <a:gd name="connsiteX3" fmla="*/ 6903056 w 6903056"/>
              <a:gd name="connsiteY3" fmla="*/ 1431103 h 1449210"/>
              <a:gd name="connsiteX4" fmla="*/ 0 w 6903056"/>
              <a:gd name="connsiteY4" fmla="*/ 1449210 h 1449210"/>
              <a:gd name="connsiteX5" fmla="*/ 16065 w 6903056"/>
              <a:gd name="connsiteY5" fmla="*/ 550091 h 1449210"/>
              <a:gd name="connsiteX0" fmla="*/ 16065 w 6903056"/>
              <a:gd name="connsiteY0" fmla="*/ 600109 h 1499228"/>
              <a:gd name="connsiteX1" fmla="*/ 3466782 w 6903056"/>
              <a:gd name="connsiteY1" fmla="*/ 0 h 1499228"/>
              <a:gd name="connsiteX2" fmla="*/ 6883821 w 6903056"/>
              <a:gd name="connsiteY2" fmla="*/ 600109 h 1499228"/>
              <a:gd name="connsiteX3" fmla="*/ 6903056 w 6903056"/>
              <a:gd name="connsiteY3" fmla="*/ 1481121 h 1499228"/>
              <a:gd name="connsiteX4" fmla="*/ 0 w 6903056"/>
              <a:gd name="connsiteY4" fmla="*/ 1499228 h 1499228"/>
              <a:gd name="connsiteX5" fmla="*/ 16065 w 6903056"/>
              <a:gd name="connsiteY5" fmla="*/ 600109 h 1499228"/>
              <a:gd name="connsiteX0" fmla="*/ 16065 w 6903056"/>
              <a:gd name="connsiteY0" fmla="*/ 600109 h 1499228"/>
              <a:gd name="connsiteX1" fmla="*/ 3466782 w 6903056"/>
              <a:gd name="connsiteY1" fmla="*/ 0 h 1499228"/>
              <a:gd name="connsiteX2" fmla="*/ 6892242 w 6903056"/>
              <a:gd name="connsiteY2" fmla="*/ 725153 h 1499228"/>
              <a:gd name="connsiteX3" fmla="*/ 6903056 w 6903056"/>
              <a:gd name="connsiteY3" fmla="*/ 1481121 h 1499228"/>
              <a:gd name="connsiteX4" fmla="*/ 0 w 6903056"/>
              <a:gd name="connsiteY4" fmla="*/ 1499228 h 1499228"/>
              <a:gd name="connsiteX5" fmla="*/ 16065 w 6903056"/>
              <a:gd name="connsiteY5" fmla="*/ 600109 h 1499228"/>
              <a:gd name="connsiteX0" fmla="*/ 0 w 6903830"/>
              <a:gd name="connsiteY0" fmla="*/ 714435 h 1499228"/>
              <a:gd name="connsiteX1" fmla="*/ 3467556 w 6903830"/>
              <a:gd name="connsiteY1" fmla="*/ 0 h 1499228"/>
              <a:gd name="connsiteX2" fmla="*/ 6893016 w 6903830"/>
              <a:gd name="connsiteY2" fmla="*/ 725153 h 1499228"/>
              <a:gd name="connsiteX3" fmla="*/ 6903830 w 6903830"/>
              <a:gd name="connsiteY3" fmla="*/ 1481121 h 1499228"/>
              <a:gd name="connsiteX4" fmla="*/ 774 w 6903830"/>
              <a:gd name="connsiteY4" fmla="*/ 1499228 h 1499228"/>
              <a:gd name="connsiteX5" fmla="*/ 0 w 6903830"/>
              <a:gd name="connsiteY5" fmla="*/ 714435 h 1499228"/>
              <a:gd name="connsiteX0" fmla="*/ 0 w 6903830"/>
              <a:gd name="connsiteY0" fmla="*/ 710862 h 1499228"/>
              <a:gd name="connsiteX1" fmla="*/ 3467556 w 6903830"/>
              <a:gd name="connsiteY1" fmla="*/ 0 h 1499228"/>
              <a:gd name="connsiteX2" fmla="*/ 6893016 w 6903830"/>
              <a:gd name="connsiteY2" fmla="*/ 725153 h 1499228"/>
              <a:gd name="connsiteX3" fmla="*/ 6903830 w 6903830"/>
              <a:gd name="connsiteY3" fmla="*/ 1481121 h 1499228"/>
              <a:gd name="connsiteX4" fmla="*/ 774 w 6903830"/>
              <a:gd name="connsiteY4" fmla="*/ 1499228 h 1499228"/>
              <a:gd name="connsiteX5" fmla="*/ 0 w 6903830"/>
              <a:gd name="connsiteY5" fmla="*/ 710862 h 1499228"/>
              <a:gd name="connsiteX0" fmla="*/ 0 w 6920669"/>
              <a:gd name="connsiteY0" fmla="*/ 710862 h 1499228"/>
              <a:gd name="connsiteX1" fmla="*/ 3467556 w 6920669"/>
              <a:gd name="connsiteY1" fmla="*/ 0 h 1499228"/>
              <a:gd name="connsiteX2" fmla="*/ 6893016 w 6920669"/>
              <a:gd name="connsiteY2" fmla="*/ 725153 h 1499228"/>
              <a:gd name="connsiteX3" fmla="*/ 6920669 w 6920669"/>
              <a:gd name="connsiteY3" fmla="*/ 1491839 h 1499228"/>
              <a:gd name="connsiteX4" fmla="*/ 774 w 6920669"/>
              <a:gd name="connsiteY4" fmla="*/ 1499228 h 1499228"/>
              <a:gd name="connsiteX5" fmla="*/ 0 w 6920669"/>
              <a:gd name="connsiteY5" fmla="*/ 710862 h 1499228"/>
              <a:gd name="connsiteX0" fmla="*/ 0 w 6920682"/>
              <a:gd name="connsiteY0" fmla="*/ 710862 h 1499228"/>
              <a:gd name="connsiteX1" fmla="*/ 3467556 w 6920682"/>
              <a:gd name="connsiteY1" fmla="*/ 0 h 1499228"/>
              <a:gd name="connsiteX2" fmla="*/ 6893016 w 6920682"/>
              <a:gd name="connsiteY2" fmla="*/ 725153 h 1499228"/>
              <a:gd name="connsiteX3" fmla="*/ 6920669 w 6920682"/>
              <a:gd name="connsiteY3" fmla="*/ 1491839 h 1499228"/>
              <a:gd name="connsiteX4" fmla="*/ 774 w 6920682"/>
              <a:gd name="connsiteY4" fmla="*/ 1499228 h 1499228"/>
              <a:gd name="connsiteX5" fmla="*/ 0 w 6920682"/>
              <a:gd name="connsiteY5" fmla="*/ 710862 h 1499228"/>
              <a:gd name="connsiteX0" fmla="*/ 0 w 6912263"/>
              <a:gd name="connsiteY0" fmla="*/ 710862 h 1499228"/>
              <a:gd name="connsiteX1" fmla="*/ 3467556 w 6912263"/>
              <a:gd name="connsiteY1" fmla="*/ 0 h 1499228"/>
              <a:gd name="connsiteX2" fmla="*/ 6893016 w 6912263"/>
              <a:gd name="connsiteY2" fmla="*/ 725153 h 1499228"/>
              <a:gd name="connsiteX3" fmla="*/ 6912250 w 6912263"/>
              <a:gd name="connsiteY3" fmla="*/ 1495412 h 1499228"/>
              <a:gd name="connsiteX4" fmla="*/ 774 w 6912263"/>
              <a:gd name="connsiteY4" fmla="*/ 1499228 h 1499228"/>
              <a:gd name="connsiteX5" fmla="*/ 0 w 6912263"/>
              <a:gd name="connsiteY5" fmla="*/ 710862 h 1499228"/>
              <a:gd name="connsiteX0" fmla="*/ 0 w 6895986"/>
              <a:gd name="connsiteY0" fmla="*/ 710862 h 1499228"/>
              <a:gd name="connsiteX1" fmla="*/ 3467556 w 6895986"/>
              <a:gd name="connsiteY1" fmla="*/ 0 h 1499228"/>
              <a:gd name="connsiteX2" fmla="*/ 6893016 w 6895986"/>
              <a:gd name="connsiteY2" fmla="*/ 725153 h 1499228"/>
              <a:gd name="connsiteX3" fmla="*/ 6895411 w 6895986"/>
              <a:gd name="connsiteY3" fmla="*/ 1495412 h 1499228"/>
              <a:gd name="connsiteX4" fmla="*/ 774 w 6895986"/>
              <a:gd name="connsiteY4" fmla="*/ 1499228 h 1499228"/>
              <a:gd name="connsiteX5" fmla="*/ 0 w 6895986"/>
              <a:gd name="connsiteY5" fmla="*/ 710862 h 1499228"/>
              <a:gd name="connsiteX0" fmla="*/ 0 w 6903844"/>
              <a:gd name="connsiteY0" fmla="*/ 710862 h 1499503"/>
              <a:gd name="connsiteX1" fmla="*/ 3467556 w 6903844"/>
              <a:gd name="connsiteY1" fmla="*/ 0 h 1499503"/>
              <a:gd name="connsiteX2" fmla="*/ 6893016 w 6903844"/>
              <a:gd name="connsiteY2" fmla="*/ 725153 h 1499503"/>
              <a:gd name="connsiteX3" fmla="*/ 6903831 w 6903844"/>
              <a:gd name="connsiteY3" fmla="*/ 1498985 h 1499503"/>
              <a:gd name="connsiteX4" fmla="*/ 774 w 6903844"/>
              <a:gd name="connsiteY4" fmla="*/ 1499228 h 1499503"/>
              <a:gd name="connsiteX5" fmla="*/ 0 w 6903844"/>
              <a:gd name="connsiteY5" fmla="*/ 710862 h 1499503"/>
              <a:gd name="connsiteX0" fmla="*/ 0 w 6903840"/>
              <a:gd name="connsiteY0" fmla="*/ 710862 h 1499295"/>
              <a:gd name="connsiteX1" fmla="*/ 3467556 w 6903840"/>
              <a:gd name="connsiteY1" fmla="*/ 0 h 1499295"/>
              <a:gd name="connsiteX2" fmla="*/ 6893016 w 6903840"/>
              <a:gd name="connsiteY2" fmla="*/ 725153 h 1499295"/>
              <a:gd name="connsiteX3" fmla="*/ 6903831 w 6903840"/>
              <a:gd name="connsiteY3" fmla="*/ 1498985 h 1499295"/>
              <a:gd name="connsiteX4" fmla="*/ 774 w 6903840"/>
              <a:gd name="connsiteY4" fmla="*/ 1499228 h 1499295"/>
              <a:gd name="connsiteX5" fmla="*/ 0 w 6903840"/>
              <a:gd name="connsiteY5" fmla="*/ 710862 h 149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3840" h="1499295">
                <a:moveTo>
                  <a:pt x="0" y="710862"/>
                </a:moveTo>
                <a:lnTo>
                  <a:pt x="3467556" y="0"/>
                </a:lnTo>
                <a:lnTo>
                  <a:pt x="6893016" y="725153"/>
                </a:lnTo>
                <a:cubicBezTo>
                  <a:pt x="6902234" y="980715"/>
                  <a:pt x="6894614" y="1497084"/>
                  <a:pt x="6903831" y="1498985"/>
                </a:cubicBezTo>
                <a:cubicBezTo>
                  <a:pt x="6913048" y="1500886"/>
                  <a:pt x="426" y="1493192"/>
                  <a:pt x="774" y="1499228"/>
                </a:cubicBezTo>
                <a:cubicBezTo>
                  <a:pt x="1122" y="1505264"/>
                  <a:pt x="258" y="973651"/>
                  <a:pt x="0" y="710862"/>
                </a:cubicBezTo>
                <a:close/>
              </a:path>
            </a:pathLst>
          </a:cu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998406" y="1412776"/>
            <a:ext cx="7029058" cy="3159539"/>
          </a:xfrm>
          <a:noFill/>
        </p:spPr>
        <p:txBody>
          <a:bodyPr tIns="180000" bIns="180000">
            <a:noAutofit/>
          </a:bodyPr>
          <a:lstStyle/>
          <a:p>
            <a:pPr marL="0" lvl="0" indent="0" algn="ctr">
              <a:buNone/>
            </a:pPr>
            <a:r>
              <a:rPr lang="nl-NL" sz="2000" b="1" kern="1200" dirty="0">
                <a:solidFill>
                  <a:schemeClr val="bg1"/>
                </a:solidFill>
                <a:effectLst/>
                <a:latin typeface="Arial" panose="020B0604020202020204" pitchFamily="34" charset="0"/>
                <a:ea typeface="+mj-ea"/>
                <a:cs typeface="Arial" panose="020B0604020202020204" pitchFamily="34" charset="0"/>
              </a:rPr>
              <a:t>In Nederland bestaat het pensioen uit drie pijlers. </a:t>
            </a:r>
            <a:br>
              <a:rPr lang="nl-NL" sz="2000" b="1" kern="1200" dirty="0">
                <a:solidFill>
                  <a:schemeClr val="bg1"/>
                </a:solidFill>
                <a:effectLst/>
                <a:latin typeface="Arial" panose="020B0604020202020204" pitchFamily="34" charset="0"/>
                <a:ea typeface="+mj-ea"/>
                <a:cs typeface="Arial" panose="020B0604020202020204" pitchFamily="34" charset="0"/>
              </a:rPr>
            </a:br>
            <a:r>
              <a:rPr lang="nl-NL" sz="2000" b="1" kern="1200" dirty="0">
                <a:solidFill>
                  <a:schemeClr val="bg1"/>
                </a:solidFill>
                <a:effectLst/>
                <a:latin typeface="Arial" panose="020B0604020202020204" pitchFamily="34" charset="0"/>
                <a:ea typeface="+mj-ea"/>
                <a:cs typeface="Arial" panose="020B0604020202020204" pitchFamily="34" charset="0"/>
              </a:rPr>
              <a:t>U krijgt straks pensioen:</a:t>
            </a:r>
          </a:p>
          <a:p>
            <a:pPr lvl="0"/>
            <a:endParaRPr lang="nl-NL" sz="2000" kern="1200" dirty="0">
              <a:solidFill>
                <a:schemeClr val="bg1"/>
              </a:solidFill>
              <a:effectLst/>
              <a:latin typeface="Arial" panose="020B0604020202020204" pitchFamily="34" charset="0"/>
              <a:ea typeface="+mj-ea"/>
              <a:cs typeface="Arial" panose="020B0604020202020204" pitchFamily="34" charset="0"/>
            </a:endParaRPr>
          </a:p>
        </p:txBody>
      </p:sp>
      <p:grpSp>
        <p:nvGrpSpPr>
          <p:cNvPr id="20" name="Groep 19"/>
          <p:cNvGrpSpPr/>
          <p:nvPr/>
        </p:nvGrpSpPr>
        <p:grpSpPr>
          <a:xfrm>
            <a:off x="890061" y="2447738"/>
            <a:ext cx="2442827" cy="2637446"/>
            <a:chOff x="890061" y="2447738"/>
            <a:chExt cx="2442827" cy="2637446"/>
          </a:xfrm>
        </p:grpSpPr>
        <p:sp>
          <p:nvSpPr>
            <p:cNvPr id="16" name="Regelmatige vijfhoek 12"/>
            <p:cNvSpPr/>
            <p:nvPr/>
          </p:nvSpPr>
          <p:spPr>
            <a:xfrm>
              <a:off x="890061" y="2447738"/>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gelmatige vijfhoek 12"/>
            <p:cNvSpPr/>
            <p:nvPr/>
          </p:nvSpPr>
          <p:spPr>
            <a:xfrm rot="10800000">
              <a:off x="890061" y="3496081"/>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1" name="Groep 20"/>
          <p:cNvGrpSpPr/>
          <p:nvPr/>
        </p:nvGrpSpPr>
        <p:grpSpPr>
          <a:xfrm>
            <a:off x="3385611" y="2447738"/>
            <a:ext cx="2442827" cy="2637446"/>
            <a:chOff x="890061" y="2447738"/>
            <a:chExt cx="2442827" cy="2637446"/>
          </a:xfrm>
        </p:grpSpPr>
        <p:sp>
          <p:nvSpPr>
            <p:cNvPr id="22" name="Regelmatige vijfhoek 12"/>
            <p:cNvSpPr/>
            <p:nvPr/>
          </p:nvSpPr>
          <p:spPr>
            <a:xfrm>
              <a:off x="890061" y="2447738"/>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gelmatige vijfhoek 12"/>
            <p:cNvSpPr/>
            <p:nvPr/>
          </p:nvSpPr>
          <p:spPr>
            <a:xfrm rot="10800000">
              <a:off x="890061" y="3496081"/>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4" name="Groep 23"/>
          <p:cNvGrpSpPr/>
          <p:nvPr/>
        </p:nvGrpSpPr>
        <p:grpSpPr>
          <a:xfrm>
            <a:off x="5887511" y="2447738"/>
            <a:ext cx="2442827" cy="2637446"/>
            <a:chOff x="890061" y="2447738"/>
            <a:chExt cx="2442827" cy="2637446"/>
          </a:xfrm>
        </p:grpSpPr>
        <p:sp>
          <p:nvSpPr>
            <p:cNvPr id="25" name="Regelmatige vijfhoek 12"/>
            <p:cNvSpPr/>
            <p:nvPr/>
          </p:nvSpPr>
          <p:spPr>
            <a:xfrm>
              <a:off x="890061" y="2447738"/>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gelmatige vijfhoek 12"/>
            <p:cNvSpPr/>
            <p:nvPr/>
          </p:nvSpPr>
          <p:spPr>
            <a:xfrm rot="10800000">
              <a:off x="890061" y="3496081"/>
              <a:ext cx="2442827" cy="1589103"/>
            </a:xfrm>
            <a:custGeom>
              <a:avLst/>
              <a:gdLst>
                <a:gd name="connsiteX0" fmla="*/ 3 w 2439219"/>
                <a:gd name="connsiteY0" fmla="*/ 613368 h 1605823"/>
                <a:gd name="connsiteX1" fmla="*/ 1219610 w 2439219"/>
                <a:gd name="connsiteY1" fmla="*/ 0 h 1605823"/>
                <a:gd name="connsiteX2" fmla="*/ 2439216 w 2439219"/>
                <a:gd name="connsiteY2" fmla="*/ 613368 h 1605823"/>
                <a:gd name="connsiteX3" fmla="*/ 1973368 w 2439219"/>
                <a:gd name="connsiteY3" fmla="*/ 1605819 h 1605823"/>
                <a:gd name="connsiteX4" fmla="*/ 465851 w 2439219"/>
                <a:gd name="connsiteY4" fmla="*/ 1605819 h 1605823"/>
                <a:gd name="connsiteX5" fmla="*/ 3 w 2439219"/>
                <a:gd name="connsiteY5" fmla="*/ 613368 h 1605823"/>
                <a:gd name="connsiteX0" fmla="*/ 0 w 2439213"/>
                <a:gd name="connsiteY0" fmla="*/ 613368 h 1605819"/>
                <a:gd name="connsiteX1" fmla="*/ 1219607 w 2439213"/>
                <a:gd name="connsiteY1" fmla="*/ 0 h 1605819"/>
                <a:gd name="connsiteX2" fmla="*/ 2439213 w 2439213"/>
                <a:gd name="connsiteY2" fmla="*/ 613368 h 1605819"/>
                <a:gd name="connsiteX3" fmla="*/ 2435091 w 2439213"/>
                <a:gd name="connsiteY3" fmla="*/ 1605819 h 1605819"/>
                <a:gd name="connsiteX4" fmla="*/ 465848 w 2439213"/>
                <a:gd name="connsiteY4" fmla="*/ 1605819 h 1605819"/>
                <a:gd name="connsiteX5" fmla="*/ 0 w 2439213"/>
                <a:gd name="connsiteY5" fmla="*/ 613368 h 1605819"/>
                <a:gd name="connsiteX0" fmla="*/ 13985 w 2453198"/>
                <a:gd name="connsiteY0" fmla="*/ 613368 h 1605819"/>
                <a:gd name="connsiteX1" fmla="*/ 1233592 w 2453198"/>
                <a:gd name="connsiteY1" fmla="*/ 0 h 1605819"/>
                <a:gd name="connsiteX2" fmla="*/ 2453198 w 2453198"/>
                <a:gd name="connsiteY2" fmla="*/ 613368 h 1605819"/>
                <a:gd name="connsiteX3" fmla="*/ 2449076 w 2453198"/>
                <a:gd name="connsiteY3" fmla="*/ 1605819 h 1605819"/>
                <a:gd name="connsiteX4" fmla="*/ 0 w 2453198"/>
                <a:gd name="connsiteY4" fmla="*/ 1605819 h 1605819"/>
                <a:gd name="connsiteX5" fmla="*/ 13985 w 2453198"/>
                <a:gd name="connsiteY5" fmla="*/ 613368 h 1605819"/>
                <a:gd name="connsiteX0" fmla="*/ 13985 w 2449076"/>
                <a:gd name="connsiteY0" fmla="*/ 613368 h 1605819"/>
                <a:gd name="connsiteX1" fmla="*/ 1233592 w 2449076"/>
                <a:gd name="connsiteY1" fmla="*/ 0 h 1605819"/>
                <a:gd name="connsiteX2" fmla="*/ 2446848 w 2449076"/>
                <a:gd name="connsiteY2" fmla="*/ 613368 h 1605819"/>
                <a:gd name="connsiteX3" fmla="*/ 2449076 w 2449076"/>
                <a:gd name="connsiteY3" fmla="*/ 1605819 h 1605819"/>
                <a:gd name="connsiteX4" fmla="*/ 0 w 2449076"/>
                <a:gd name="connsiteY4" fmla="*/ 1605819 h 1605819"/>
                <a:gd name="connsiteX5" fmla="*/ 13985 w 2449076"/>
                <a:gd name="connsiteY5" fmla="*/ 613368 h 1605819"/>
                <a:gd name="connsiteX0" fmla="*/ 15542 w 2450633"/>
                <a:gd name="connsiteY0" fmla="*/ 613368 h 1605819"/>
                <a:gd name="connsiteX1" fmla="*/ 1235149 w 2450633"/>
                <a:gd name="connsiteY1" fmla="*/ 0 h 1605819"/>
                <a:gd name="connsiteX2" fmla="*/ 2448405 w 2450633"/>
                <a:gd name="connsiteY2" fmla="*/ 613368 h 1605819"/>
                <a:gd name="connsiteX3" fmla="*/ 2450633 w 2450633"/>
                <a:gd name="connsiteY3" fmla="*/ 1605819 h 1605819"/>
                <a:gd name="connsiteX4" fmla="*/ 1557 w 2450633"/>
                <a:gd name="connsiteY4" fmla="*/ 1605819 h 1605819"/>
                <a:gd name="connsiteX5" fmla="*/ 394 w 2450633"/>
                <a:gd name="connsiteY5" fmla="*/ 645077 h 1605819"/>
                <a:gd name="connsiteX6" fmla="*/ 15542 w 2450633"/>
                <a:gd name="connsiteY6" fmla="*/ 613368 h 160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633" h="1605819">
                  <a:moveTo>
                    <a:pt x="15542" y="613368"/>
                  </a:moveTo>
                  <a:lnTo>
                    <a:pt x="1235149" y="0"/>
                  </a:lnTo>
                  <a:lnTo>
                    <a:pt x="2448405" y="613368"/>
                  </a:lnTo>
                  <a:cubicBezTo>
                    <a:pt x="2449148" y="944185"/>
                    <a:pt x="2449890" y="1275002"/>
                    <a:pt x="2450633" y="1605819"/>
                  </a:cubicBezTo>
                  <a:lnTo>
                    <a:pt x="1557" y="1605819"/>
                  </a:lnTo>
                  <a:cubicBezTo>
                    <a:pt x="3286" y="1283433"/>
                    <a:pt x="-1335" y="967463"/>
                    <a:pt x="394" y="645077"/>
                  </a:cubicBezTo>
                  <a:lnTo>
                    <a:pt x="15542" y="613368"/>
                  </a:lnTo>
                  <a:close/>
                </a:path>
              </a:pathLst>
            </a:custGeom>
            <a:solidFill>
              <a:srgbClr val="9C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p:cNvSpPr>
            <a:spLocks noGrp="1"/>
          </p:cNvSpPr>
          <p:nvPr>
            <p:ph type="title" idx="4294967295"/>
          </p:nvPr>
        </p:nvSpPr>
        <p:spPr>
          <a:xfrm>
            <a:off x="362479" y="5301208"/>
            <a:ext cx="8496944" cy="1143000"/>
          </a:xfrm>
          <a:effectLst>
            <a:outerShdw blurRad="50800" dist="38100" dir="2700000" algn="tl" rotWithShape="0">
              <a:prstClr val="black">
                <a:alpha val="40000"/>
              </a:prstClr>
            </a:outerShdw>
          </a:effectLst>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sz="4000" b="1" kern="1200" dirty="0">
                <a:solidFill>
                  <a:srgbClr val="008640"/>
                </a:solidFill>
                <a:effectLst/>
              </a:rPr>
              <a:t>De bouwstenen van uw pensioen</a:t>
            </a:r>
            <a:endParaRPr lang="nl-NL" sz="4000" dirty="0">
              <a:solidFill>
                <a:srgbClr val="008640"/>
              </a:solidFill>
              <a:effectLst/>
            </a:endParaRPr>
          </a:p>
        </p:txBody>
      </p:sp>
      <p:sp>
        <p:nvSpPr>
          <p:cNvPr id="6" name="Rechthoek 5"/>
          <p:cNvSpPr/>
          <p:nvPr/>
        </p:nvSpPr>
        <p:spPr>
          <a:xfrm>
            <a:off x="5965924" y="3184977"/>
            <a:ext cx="2286000" cy="1200329"/>
          </a:xfrm>
          <a:prstGeom prst="rect">
            <a:avLst/>
          </a:prstGeom>
          <a:noFill/>
          <a:ln>
            <a:noFill/>
          </a:ln>
        </p:spPr>
        <p:txBody>
          <a:bodyPr wrap="square">
            <a:spAutoFit/>
          </a:bodyPr>
          <a:lstStyle/>
          <a:p>
            <a:pPr lvl="0" algn="ctr"/>
            <a:r>
              <a:rPr lang="nl-NL" dirty="0">
                <a:solidFill>
                  <a:schemeClr val="bg1"/>
                </a:solidFill>
                <a:latin typeface="Arial" panose="020B0604020202020204" pitchFamily="34" charset="0"/>
                <a:cs typeface="Arial" panose="020B0604020202020204" pitchFamily="34" charset="0"/>
              </a:rPr>
              <a:t>Van een bank of verzekeraar als u zelf spaart of belegt voor extra pensioen.</a:t>
            </a:r>
          </a:p>
        </p:txBody>
      </p:sp>
      <p:sp>
        <p:nvSpPr>
          <p:cNvPr id="4" name="Rechthoek 3"/>
          <p:cNvSpPr/>
          <p:nvPr/>
        </p:nvSpPr>
        <p:spPr>
          <a:xfrm>
            <a:off x="971600" y="3184978"/>
            <a:ext cx="2286000" cy="1200329"/>
          </a:xfrm>
          <a:prstGeom prst="rect">
            <a:avLst/>
          </a:prstGeom>
          <a:solidFill>
            <a:srgbClr val="9C6FAD"/>
          </a:solidFill>
        </p:spPr>
        <p:txBody>
          <a:bodyPr wrap="square">
            <a:spAutoFit/>
          </a:bodyPr>
          <a:lstStyle/>
          <a:p>
            <a:pPr lvl="0" algn="ctr"/>
            <a:r>
              <a:rPr lang="nl-NL" dirty="0">
                <a:solidFill>
                  <a:schemeClr val="bg1"/>
                </a:solidFill>
                <a:latin typeface="Arial" panose="020B0604020202020204" pitchFamily="34" charset="0"/>
                <a:cs typeface="Arial" panose="020B0604020202020204" pitchFamily="34" charset="0"/>
              </a:rPr>
              <a:t>Van de overheid, ook wel AOW genoemd.</a:t>
            </a:r>
            <a:br>
              <a:rPr lang="nl-NL" dirty="0">
                <a:solidFill>
                  <a:schemeClr val="bg1"/>
                </a:solidFill>
                <a:latin typeface="Arial" panose="020B0604020202020204" pitchFamily="34" charset="0"/>
                <a:cs typeface="Arial" panose="020B0604020202020204" pitchFamily="34" charset="0"/>
              </a:rPr>
            </a:br>
            <a:endParaRPr lang="nl-NL" dirty="0">
              <a:solidFill>
                <a:schemeClr val="bg1"/>
              </a:solidFill>
              <a:latin typeface="Arial" panose="020B0604020202020204" pitchFamily="34" charset="0"/>
              <a:cs typeface="Arial" panose="020B0604020202020204" pitchFamily="34" charset="0"/>
            </a:endParaRPr>
          </a:p>
        </p:txBody>
      </p:sp>
      <p:sp>
        <p:nvSpPr>
          <p:cNvPr id="5" name="Rechthoek 4"/>
          <p:cNvSpPr/>
          <p:nvPr/>
        </p:nvSpPr>
        <p:spPr>
          <a:xfrm>
            <a:off x="3464024" y="3046479"/>
            <a:ext cx="2286000" cy="1477328"/>
          </a:xfrm>
          <a:prstGeom prst="rect">
            <a:avLst/>
          </a:prstGeom>
          <a:noFill/>
        </p:spPr>
        <p:txBody>
          <a:bodyPr wrap="square">
            <a:spAutoFit/>
          </a:bodyPr>
          <a:lstStyle/>
          <a:p>
            <a:pPr lvl="0" algn="ctr"/>
            <a:r>
              <a:rPr lang="nl-NL" dirty="0">
                <a:solidFill>
                  <a:schemeClr val="bg1"/>
                </a:solidFill>
                <a:latin typeface="Arial" panose="020B0604020202020204" pitchFamily="34" charset="0"/>
                <a:cs typeface="Arial" panose="020B0604020202020204" pitchFamily="34" charset="0"/>
              </a:rPr>
              <a:t>Van één of meer pensioenfonds(en) of -verzekeraars, zoals </a:t>
            </a:r>
            <a:r>
              <a:rPr lang="nl-NL" dirty="0" err="1">
                <a:solidFill>
                  <a:schemeClr val="bg1"/>
                </a:solidFill>
                <a:latin typeface="Arial" panose="020B0604020202020204" pitchFamily="34" charset="0"/>
                <a:cs typeface="Arial" panose="020B0604020202020204" pitchFamily="34" charset="0"/>
              </a:rPr>
              <a:t>Bpf</a:t>
            </a:r>
            <a:r>
              <a:rPr lang="nl-NL" dirty="0">
                <a:solidFill>
                  <a:schemeClr val="bg1"/>
                </a:solidFill>
                <a:latin typeface="Arial" panose="020B0604020202020204" pitchFamily="34" charset="0"/>
                <a:cs typeface="Arial" panose="020B0604020202020204" pitchFamily="34" charset="0"/>
              </a:rPr>
              <a:t> Banden en Wielen.</a:t>
            </a:r>
          </a:p>
        </p:txBody>
      </p:sp>
    </p:spTree>
    <p:extLst>
      <p:ext uri="{BB962C8B-B14F-4D97-AF65-F5344CB8AC3E}">
        <p14:creationId xmlns:p14="http://schemas.microsoft.com/office/powerpoint/2010/main" val="1011019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2708920"/>
            <a:ext cx="7980598" cy="2952328"/>
          </a:xfrm>
        </p:spPr>
        <p:txBody>
          <a:bodyPr tIns="180000" bIns="180000">
            <a:noAutofit/>
          </a:bodyPr>
          <a:lstStyle/>
          <a:p>
            <a:pPr lvl="0"/>
            <a:r>
              <a:rPr lang="nl-NL" sz="1800" dirty="0">
                <a:ea typeface="+mj-ea"/>
              </a:rPr>
              <a:t>De nieuwe regels gaan uiterlijk 1 januari 2027 in. </a:t>
            </a:r>
          </a:p>
          <a:p>
            <a:pPr lvl="0"/>
            <a:r>
              <a:rPr lang="nl-NL" sz="1800" kern="1200" dirty="0">
                <a:solidFill>
                  <a:schemeClr val="bg1"/>
                </a:solidFill>
                <a:effectLst/>
                <a:latin typeface="Arial" panose="020B0604020202020204" pitchFamily="34" charset="0"/>
                <a:ea typeface="+mj-ea"/>
                <a:cs typeface="Arial" panose="020B0604020202020204" pitchFamily="34" charset="0"/>
              </a:rPr>
              <a:t>Alle pensioenfondsen moeten hun pensioenregeling aanpassen en volgens de nieuwe regels gaan werken.</a:t>
            </a:r>
          </a:p>
          <a:p>
            <a:pPr lvl="0"/>
            <a:r>
              <a:rPr lang="nl-NL" sz="1800" dirty="0">
                <a:ea typeface="+mj-ea"/>
              </a:rPr>
              <a:t>De sterke punten uit het huidige stelsel blijven bestaan.</a:t>
            </a:r>
          </a:p>
          <a:p>
            <a:pPr lvl="0"/>
            <a:r>
              <a:rPr lang="nl-NL" sz="1800" dirty="0">
                <a:ea typeface="+mj-ea"/>
              </a:rPr>
              <a:t>Pensioen gaat meebewegen met de economie, wordt transparanter en persoonlijker. </a:t>
            </a:r>
          </a:p>
          <a:p>
            <a:pPr lvl="0"/>
            <a:r>
              <a:rPr lang="nl-NL" sz="1800" dirty="0">
                <a:ea typeface="+mj-ea"/>
              </a:rPr>
              <a:t>De nieuwe wet is waarschijnlijk 1 januari 2023 klaar. Daarna kunnen pensioenfondsen hun regeling gaan aanpassen. </a:t>
            </a:r>
          </a:p>
          <a:p>
            <a:pPr lvl="0"/>
            <a:r>
              <a:rPr lang="nl-NL" sz="1800" dirty="0">
                <a:ea typeface="+mj-ea"/>
              </a:rPr>
              <a:t>Op bandenpensioen.nl staat een informatiepagina. </a:t>
            </a:r>
          </a:p>
        </p:txBody>
      </p:sp>
      <p:sp>
        <p:nvSpPr>
          <p:cNvPr id="8" name="Rechthoek 7"/>
          <p:cNvSpPr/>
          <p:nvPr/>
        </p:nvSpPr>
        <p:spPr>
          <a:xfrm>
            <a:off x="683568" y="764704"/>
            <a:ext cx="7980598" cy="1200329"/>
          </a:xfrm>
          <a:prstGeom prst="rect">
            <a:avLst/>
          </a:prstGeom>
        </p:spPr>
        <p:txBody>
          <a:bodyPr wrap="square">
            <a:spAutoFit/>
          </a:bodyPr>
          <a:lstStyle/>
          <a:p>
            <a:r>
              <a:rPr lang="nl-NL" sz="3600" b="1" dirty="0">
                <a:solidFill>
                  <a:schemeClr val="bg1"/>
                </a:solidFill>
                <a:latin typeface="Arial" panose="020B0604020202020204" pitchFamily="34" charset="0"/>
                <a:cs typeface="Arial" panose="020B0604020202020204" pitchFamily="34" charset="0"/>
              </a:rPr>
              <a:t>Nieuwe regels voor het pensioen in Nederland</a:t>
            </a:r>
            <a:endParaRPr lang="nl-NL" sz="3600" dirty="0"/>
          </a:p>
        </p:txBody>
      </p:sp>
      <p:sp>
        <p:nvSpPr>
          <p:cNvPr id="2" name="Titel 1"/>
          <p:cNvSpPr>
            <a:spLocks noGrp="1"/>
          </p:cNvSpPr>
          <p:nvPr>
            <p:ph type="title"/>
          </p:nvPr>
        </p:nvSpPr>
        <p:spPr/>
        <p:txBody>
          <a:bodyPr lIns="792000">
            <a:normAutofit/>
          </a:bodyPr>
          <a:lstStyle/>
          <a:p>
            <a:pPr algn="l"/>
            <a:r>
              <a:rPr lang="nl-NL" dirty="0"/>
              <a:t>Nieuw Pensioenstelsel</a:t>
            </a:r>
          </a:p>
        </p:txBody>
      </p:sp>
    </p:spTree>
    <p:extLst>
      <p:ext uri="{BB962C8B-B14F-4D97-AF65-F5344CB8AC3E}">
        <p14:creationId xmlns:p14="http://schemas.microsoft.com/office/powerpoint/2010/main" val="286541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916832"/>
            <a:ext cx="2952328" cy="4104456"/>
          </a:xfrm>
        </p:spPr>
        <p:txBody>
          <a:bodyPr tIns="180000" bIns="180000">
            <a:noAutofit/>
          </a:bodyPr>
          <a:lstStyle/>
          <a:p>
            <a:pPr marL="0" lvl="0" indent="0">
              <a:buNone/>
            </a:pPr>
            <a:r>
              <a:rPr lang="nl-NL" sz="1500" b="1" u="sng" kern="1200" dirty="0">
                <a:solidFill>
                  <a:schemeClr val="bg1"/>
                </a:solidFill>
                <a:effectLst/>
                <a:latin typeface="Arial" panose="020B0604020202020204" pitchFamily="34" charset="0"/>
                <a:ea typeface="+mj-ea"/>
                <a:cs typeface="Arial" panose="020B0604020202020204" pitchFamily="34" charset="0"/>
              </a:rPr>
              <a:t>Meer over partnerpensioen</a:t>
            </a:r>
          </a:p>
          <a:p>
            <a:pPr marL="0" indent="0">
              <a:buNone/>
            </a:pPr>
            <a:r>
              <a:rPr lang="nl-NL" sz="1500" kern="1200" dirty="0">
                <a:solidFill>
                  <a:schemeClr val="bg1"/>
                </a:solidFill>
                <a:effectLst/>
                <a:latin typeface="Arial" panose="020B0604020202020204" pitchFamily="34" charset="0"/>
                <a:ea typeface="+mj-ea"/>
                <a:cs typeface="Arial" panose="020B0604020202020204" pitchFamily="34" charset="0"/>
              </a:rPr>
              <a:t>Als u overlijdt regelen wij een uitkering voor uw partner. Dit noemen we partnerpensioen. Uw partner heeft automatisch recht op partnerpensioen als u bent getrouwd, of een </a:t>
            </a:r>
            <a:r>
              <a:rPr lang="nl-NL" sz="1500" kern="1200" dirty="0" err="1">
                <a:solidFill>
                  <a:schemeClr val="bg1"/>
                </a:solidFill>
                <a:effectLst/>
                <a:latin typeface="Arial" panose="020B0604020202020204" pitchFamily="34" charset="0"/>
                <a:ea typeface="+mj-ea"/>
                <a:cs typeface="Arial" panose="020B0604020202020204" pitchFamily="34" charset="0"/>
              </a:rPr>
              <a:t>geregi-streerd</a:t>
            </a:r>
            <a:r>
              <a:rPr lang="nl-NL" sz="1500" kern="1200" dirty="0">
                <a:solidFill>
                  <a:schemeClr val="bg1"/>
                </a:solidFill>
                <a:effectLst/>
                <a:latin typeface="Arial" panose="020B0604020202020204" pitchFamily="34" charset="0"/>
                <a:ea typeface="+mj-ea"/>
                <a:cs typeface="Arial" panose="020B0604020202020204" pitchFamily="34" charset="0"/>
              </a:rPr>
              <a:t> partnerschap hebt.</a:t>
            </a:r>
            <a:r>
              <a:rPr lang="nl-NL" sz="1500" b="1" u="sng" dirty="0"/>
              <a:t> </a:t>
            </a:r>
            <a:br>
              <a:rPr lang="nl-NL" sz="1500" b="1" u="sng" dirty="0"/>
            </a:br>
            <a:endParaRPr lang="nl-NL" sz="1500" b="1" u="sng" dirty="0"/>
          </a:p>
          <a:p>
            <a:pPr marL="0" indent="0">
              <a:buNone/>
            </a:pPr>
            <a:r>
              <a:rPr lang="nl-NL" sz="1500" dirty="0"/>
              <a:t>Woont u samen? Dan heeft uw partner alleen recht op partnerpensioen als u een notariële </a:t>
            </a:r>
            <a:r>
              <a:rPr lang="nl-NL" sz="1500" dirty="0" err="1"/>
              <a:t>samenlevings-overeenkomst</a:t>
            </a:r>
            <a:r>
              <a:rPr lang="nl-NL" sz="1500" dirty="0"/>
              <a:t> hebt en u uw partner bij het pensioenfonds hebt aangemeld.</a:t>
            </a:r>
          </a:p>
          <a:p>
            <a:pPr marL="0" lvl="0" indent="0">
              <a:buNone/>
            </a:pPr>
            <a:endParaRPr lang="nl-NL" sz="1500" kern="1200" dirty="0">
              <a:solidFill>
                <a:schemeClr val="bg1"/>
              </a:solidFill>
              <a:effectLst/>
              <a:latin typeface="Arial" panose="020B0604020202020204" pitchFamily="34" charset="0"/>
              <a:ea typeface="+mj-ea"/>
              <a:cs typeface="Arial" panose="020B0604020202020204" pitchFamily="34" charset="0"/>
            </a:endParaRPr>
          </a:p>
        </p:txBody>
      </p:sp>
      <p:sp>
        <p:nvSpPr>
          <p:cNvPr id="4" name="Titel 1"/>
          <p:cNvSpPr>
            <a:spLocks noGrp="1"/>
          </p:cNvSpPr>
          <p:nvPr>
            <p:ph type="title"/>
          </p:nvPr>
        </p:nvSpPr>
        <p:spPr>
          <a:xfrm>
            <a:off x="121951" y="404664"/>
            <a:ext cx="5674185" cy="571764"/>
          </a:xfrm>
          <a:noFill/>
        </p:spPr>
        <p:txBody>
          <a:bodyPr>
            <a:noAutofit/>
          </a:bodyPr>
          <a:lstStyle/>
          <a:p>
            <a:pPr lvl="0" indent="625475" algn="l"/>
            <a:r>
              <a:rPr lang="nl-NL" sz="2800" dirty="0"/>
              <a:t>Pensioen van</a:t>
            </a:r>
          </a:p>
        </p:txBody>
      </p:sp>
      <p:sp>
        <p:nvSpPr>
          <p:cNvPr id="5" name="Rechthoek 4"/>
          <p:cNvSpPr/>
          <p:nvPr/>
        </p:nvSpPr>
        <p:spPr>
          <a:xfrm>
            <a:off x="683568" y="836712"/>
            <a:ext cx="6552728" cy="769441"/>
          </a:xfrm>
          <a:prstGeom prst="rect">
            <a:avLst/>
          </a:prstGeom>
        </p:spPr>
        <p:txBody>
          <a:bodyPr wrap="square">
            <a:spAutoFit/>
          </a:bodyPr>
          <a:lstStyle/>
          <a:p>
            <a:r>
              <a:rPr lang="nl-NL" sz="4400" b="1" dirty="0" err="1">
                <a:solidFill>
                  <a:schemeClr val="bg1"/>
                </a:solidFill>
                <a:latin typeface="Arial" panose="020B0604020202020204" pitchFamily="34" charset="0"/>
                <a:cs typeface="Arial" panose="020B0604020202020204" pitchFamily="34" charset="0"/>
              </a:rPr>
              <a:t>Bpf</a:t>
            </a:r>
            <a:r>
              <a:rPr lang="nl-NL" sz="4400" b="1" dirty="0">
                <a:solidFill>
                  <a:schemeClr val="bg1"/>
                </a:solidFill>
                <a:latin typeface="Arial" panose="020B0604020202020204" pitchFamily="34" charset="0"/>
                <a:cs typeface="Arial" panose="020B0604020202020204" pitchFamily="34" charset="0"/>
              </a:rPr>
              <a:t> Banden &amp; Wielen</a:t>
            </a:r>
            <a:endParaRPr lang="nl-NL" sz="4400" dirty="0"/>
          </a:p>
        </p:txBody>
      </p:sp>
      <p:sp>
        <p:nvSpPr>
          <p:cNvPr id="6" name="Tijdelijke aanduiding voor inhoud 2"/>
          <p:cNvSpPr txBox="1">
            <a:spLocks/>
          </p:cNvSpPr>
          <p:nvPr/>
        </p:nvSpPr>
        <p:spPr>
          <a:xfrm>
            <a:off x="5796136" y="4581128"/>
            <a:ext cx="2772816" cy="1440160"/>
          </a:xfrm>
          <a:prstGeom prst="rect">
            <a:avLst/>
          </a:prstGeom>
          <a:solidFill>
            <a:srgbClr val="008640">
              <a:alpha val="75000"/>
            </a:srgbClr>
          </a:solidFill>
          <a:ln>
            <a:noFill/>
          </a:ln>
        </p:spPr>
        <p:txBody>
          <a:bodyPr vert="horz" lIns="180000" tIns="180000" rIns="180000" bIns="18000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buClr>
              <a:buFont typeface="Arial" panose="020B0604020202020204" pitchFamily="34" charset="0"/>
              <a:buChar char="–"/>
              <a:defRPr sz="2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500" b="1" u="sng" dirty="0">
                <a:ea typeface="+mj-ea"/>
              </a:rPr>
              <a:t>Meer over wezenpensioen</a:t>
            </a:r>
            <a:endParaRPr lang="nl-NL" sz="1500" u="sng" dirty="0">
              <a:ea typeface="+mj-ea"/>
            </a:endParaRPr>
          </a:p>
          <a:p>
            <a:pPr marL="0" indent="0">
              <a:buNone/>
            </a:pPr>
            <a:r>
              <a:rPr lang="nl-NL" sz="1500" dirty="0">
                <a:ea typeface="+mj-ea"/>
              </a:rPr>
              <a:t>Wezenpensioen wordt uitgekeerd totdat uw kind </a:t>
            </a:r>
            <a:br>
              <a:rPr lang="nl-NL" sz="1500" dirty="0">
                <a:ea typeface="+mj-ea"/>
              </a:rPr>
            </a:br>
            <a:r>
              <a:rPr lang="nl-NL" sz="1500" dirty="0">
                <a:ea typeface="+mj-ea"/>
              </a:rPr>
              <a:t>18 jaar wordt.</a:t>
            </a:r>
          </a:p>
        </p:txBody>
      </p:sp>
      <p:sp>
        <p:nvSpPr>
          <p:cNvPr id="7" name="Tijdelijke aanduiding voor inhoud 2"/>
          <p:cNvSpPr txBox="1">
            <a:spLocks/>
          </p:cNvSpPr>
          <p:nvPr/>
        </p:nvSpPr>
        <p:spPr>
          <a:xfrm>
            <a:off x="5796136" y="1916833"/>
            <a:ext cx="2772816" cy="2016224"/>
          </a:xfrm>
          <a:prstGeom prst="rect">
            <a:avLst/>
          </a:prstGeom>
          <a:solidFill>
            <a:srgbClr val="9C6FAD">
              <a:alpha val="75000"/>
            </a:srgbClr>
          </a:solidFill>
          <a:ln>
            <a:noFill/>
          </a:ln>
        </p:spPr>
        <p:txBody>
          <a:bodyPr vert="horz" lIns="180000" tIns="180000" rIns="180000" bIns="18000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buClr>
              <a:buFont typeface="Arial" panose="020B0604020202020204" pitchFamily="34" charset="0"/>
              <a:buChar char="–"/>
              <a:defRPr sz="2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500" dirty="0">
                <a:ea typeface="+mj-ea"/>
              </a:rPr>
              <a:t>Overlijdt u en ontvangt uw partner nog geen AOW-pensioen? </a:t>
            </a:r>
          </a:p>
          <a:p>
            <a:pPr marL="0" indent="0">
              <a:buFont typeface="Arial" panose="020B0604020202020204" pitchFamily="34" charset="0"/>
              <a:buNone/>
            </a:pPr>
            <a:r>
              <a:rPr lang="nl-NL" sz="1500" dirty="0">
                <a:ea typeface="+mj-ea"/>
              </a:rPr>
              <a:t>Dan heeft uw partner naast het partnerpensioen mogelijk recht op een tijdelijk partnerpensioen.</a:t>
            </a:r>
          </a:p>
          <a:p>
            <a:endParaRPr lang="nl-NL" sz="1500" dirty="0">
              <a:ea typeface="+mj-ea"/>
            </a:endParaRPr>
          </a:p>
        </p:txBody>
      </p:sp>
    </p:spTree>
    <p:extLst>
      <p:ext uri="{BB962C8B-B14F-4D97-AF65-F5344CB8AC3E}">
        <p14:creationId xmlns:p14="http://schemas.microsoft.com/office/powerpoint/2010/main" val="394818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3645024"/>
            <a:ext cx="6840000" cy="2664296"/>
          </a:xfrm>
        </p:spPr>
        <p:txBody>
          <a:bodyPr tIns="180000" bIns="180000" numCol="1" spcCol="180000">
            <a:noAutofit/>
          </a:bodyPr>
          <a:lstStyle/>
          <a:p>
            <a:r>
              <a:rPr lang="nl-NL" sz="1600" dirty="0">
                <a:ea typeface="+mj-ea"/>
              </a:rPr>
              <a:t>u</a:t>
            </a:r>
            <a:r>
              <a:rPr lang="nl-NL" sz="1600" kern="1200" dirty="0">
                <a:solidFill>
                  <a:schemeClr val="bg1"/>
                </a:solidFill>
                <a:effectLst/>
                <a:latin typeface="Arial" panose="020B0604020202020204" pitchFamily="34" charset="0"/>
                <a:ea typeface="+mj-ea"/>
                <a:cs typeface="Arial" panose="020B0604020202020204" pitchFamily="34" charset="0"/>
              </a:rPr>
              <a:t>w pensioen laten ingaan vóór uw AOW-leeftijd	</a:t>
            </a:r>
          </a:p>
          <a:p>
            <a:r>
              <a:rPr lang="nl-NL" sz="1600" dirty="0">
                <a:ea typeface="+mj-ea"/>
              </a:rPr>
              <a:t>uw pensioen laten ingaan op uw AOW-leeftijd</a:t>
            </a:r>
          </a:p>
          <a:p>
            <a:r>
              <a:rPr lang="nl-NL" sz="1600" kern="1200" dirty="0">
                <a:solidFill>
                  <a:schemeClr val="bg1"/>
                </a:solidFill>
                <a:effectLst/>
                <a:latin typeface="Arial" panose="020B0604020202020204" pitchFamily="34" charset="0"/>
                <a:ea typeface="+mj-ea"/>
                <a:cs typeface="Arial" panose="020B0604020202020204" pitchFamily="34" charset="0"/>
              </a:rPr>
              <a:t>uw pensioen laten ingaan ná uw AOW-leeftijd</a:t>
            </a:r>
          </a:p>
          <a:p>
            <a:r>
              <a:rPr lang="nl-NL" sz="1600" dirty="0">
                <a:ea typeface="+mj-ea"/>
              </a:rPr>
              <a:t>uw pensioen gedeeltelijk laten ingaan</a:t>
            </a:r>
          </a:p>
          <a:p>
            <a:pPr marL="0" indent="0">
              <a:buNone/>
            </a:pPr>
            <a:endParaRPr lang="nl-NL" sz="1600" kern="1200" dirty="0">
              <a:solidFill>
                <a:schemeClr val="bg1"/>
              </a:solidFill>
              <a:effectLst/>
              <a:latin typeface="Arial" panose="020B0604020202020204" pitchFamily="34" charset="0"/>
              <a:ea typeface="+mj-ea"/>
              <a:cs typeface="Arial" panose="020B0604020202020204" pitchFamily="34" charset="0"/>
            </a:endParaRPr>
          </a:p>
          <a:p>
            <a:pPr marL="0" indent="0">
              <a:buNone/>
            </a:pPr>
            <a:r>
              <a:rPr lang="nl-NL" sz="1600" kern="1200" dirty="0">
                <a:solidFill>
                  <a:schemeClr val="bg1"/>
                </a:solidFill>
                <a:effectLst/>
                <a:latin typeface="Arial" panose="020B0604020202020204" pitchFamily="34" charset="0"/>
                <a:ea typeface="+mj-ea"/>
                <a:cs typeface="Arial" panose="020B0604020202020204" pitchFamily="34" charset="0"/>
              </a:rPr>
              <a:t>De keuze die u maakt heeft invloed op de hoogte van uw pensioen. Maakt u geen keuze, dan gaat uw pensioen in de maand waarin u 68 jaar wordt in. Overleg uw keuze altijd met uw werkgever.</a:t>
            </a:r>
          </a:p>
        </p:txBody>
      </p:sp>
      <p:sp>
        <p:nvSpPr>
          <p:cNvPr id="2" name="Titel 1"/>
          <p:cNvSpPr>
            <a:spLocks noGrp="1"/>
          </p:cNvSpPr>
          <p:nvPr>
            <p:ph type="title"/>
          </p:nvPr>
        </p:nvSpPr>
        <p:spPr>
          <a:xfrm>
            <a:off x="472340" y="620688"/>
            <a:ext cx="5364088" cy="1008112"/>
          </a:xfrm>
          <a:noFill/>
        </p:spPr>
        <p:txBody>
          <a:bodyPr>
            <a:noAutofit/>
          </a:bodyPr>
          <a:lstStyle/>
          <a:p>
            <a:pPr algn="l"/>
            <a:r>
              <a:rPr lang="nl-NL" sz="4400" b="1" kern="1200" dirty="0">
                <a:solidFill>
                  <a:srgbClr val="008640"/>
                </a:solidFill>
                <a:effectLst/>
              </a:rPr>
              <a:t>Wanneer kunt u met pensioen?</a:t>
            </a:r>
            <a:br>
              <a:rPr lang="nl-NL" sz="4400" b="1" kern="1200" dirty="0">
                <a:solidFill>
                  <a:srgbClr val="008640"/>
                </a:solidFill>
                <a:effectLst/>
              </a:rPr>
            </a:br>
            <a:br>
              <a:rPr lang="nl-NL" sz="1800" u="sng" dirty="0">
                <a:solidFill>
                  <a:srgbClr val="008640"/>
                </a:solidFill>
              </a:rPr>
            </a:br>
            <a:endParaRPr lang="nl-NL" sz="1800" dirty="0">
              <a:solidFill>
                <a:srgbClr val="008640"/>
              </a:solidFill>
            </a:endParaRPr>
          </a:p>
        </p:txBody>
      </p:sp>
      <p:sp>
        <p:nvSpPr>
          <p:cNvPr id="5" name="Rechthoek 4"/>
          <p:cNvSpPr/>
          <p:nvPr/>
        </p:nvSpPr>
        <p:spPr>
          <a:xfrm>
            <a:off x="576316" y="2444695"/>
            <a:ext cx="2520280" cy="1200329"/>
          </a:xfrm>
          <a:prstGeom prst="rect">
            <a:avLst/>
          </a:prstGeom>
          <a:solidFill>
            <a:schemeClr val="bg1"/>
          </a:solidFill>
        </p:spPr>
        <p:txBody>
          <a:bodyPr wrap="square">
            <a:spAutoFit/>
          </a:bodyPr>
          <a:lstStyle/>
          <a:p>
            <a:pPr lvl="0"/>
            <a:r>
              <a:rPr lang="nl-NL" b="1" dirty="0">
                <a:solidFill>
                  <a:srgbClr val="008640"/>
                </a:solidFill>
                <a:latin typeface="Arial" panose="020B0604020202020204" pitchFamily="34" charset="0"/>
                <a:cs typeface="Arial" panose="020B0604020202020204" pitchFamily="34" charset="0"/>
              </a:rPr>
              <a:t>U kunt uw pensioen aanpassen aan uw eigen wensen. </a:t>
            </a:r>
            <a:br>
              <a:rPr lang="nl-NL" b="1" dirty="0">
                <a:solidFill>
                  <a:srgbClr val="008640"/>
                </a:solidFill>
                <a:latin typeface="Arial" panose="020B0604020202020204" pitchFamily="34" charset="0"/>
                <a:cs typeface="Arial" panose="020B0604020202020204" pitchFamily="34" charset="0"/>
              </a:rPr>
            </a:br>
            <a:r>
              <a:rPr lang="nl-NL" b="1" dirty="0">
                <a:solidFill>
                  <a:srgbClr val="008640"/>
                </a:solidFill>
                <a:latin typeface="Arial" panose="020B0604020202020204" pitchFamily="34" charset="0"/>
                <a:cs typeface="Arial" panose="020B0604020202020204" pitchFamily="34" charset="0"/>
              </a:rPr>
              <a:t>U kunt:</a:t>
            </a:r>
          </a:p>
        </p:txBody>
      </p:sp>
    </p:spTree>
    <p:extLst>
      <p:ext uri="{BB962C8B-B14F-4D97-AF65-F5344CB8AC3E}">
        <p14:creationId xmlns:p14="http://schemas.microsoft.com/office/powerpoint/2010/main" val="193926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547664" y="3429000"/>
            <a:ext cx="6840000" cy="1824007"/>
          </a:xfrm>
        </p:spPr>
        <p:txBody>
          <a:bodyPr tIns="180000" bIns="180000" numCol="1" spcCol="180000">
            <a:noAutofit/>
          </a:bodyPr>
          <a:lstStyle/>
          <a:p>
            <a:pPr marL="0" indent="0">
              <a:buNone/>
            </a:pPr>
            <a:r>
              <a:rPr lang="nl-NL" sz="1600" dirty="0">
                <a:ea typeface="+mj-ea"/>
              </a:rPr>
              <a:t>U kunt ook keuzes maken over de hoogte van uw pensioen. U kunt kiezen voor:</a:t>
            </a:r>
          </a:p>
          <a:p>
            <a:r>
              <a:rPr lang="nl-NL" sz="1600" dirty="0">
                <a:ea typeface="+mj-ea"/>
              </a:rPr>
              <a:t>Eerst meer pensioen, daarna minder</a:t>
            </a:r>
          </a:p>
          <a:p>
            <a:r>
              <a:rPr lang="nl-NL" sz="1600" dirty="0">
                <a:ea typeface="+mj-ea"/>
              </a:rPr>
              <a:t>Pensioen voor uw partner inruilen voor meer pensioen voor uzelf</a:t>
            </a:r>
          </a:p>
          <a:p>
            <a:r>
              <a:rPr lang="nl-NL" sz="1600" dirty="0">
                <a:ea typeface="+mj-ea"/>
              </a:rPr>
              <a:t>Pensioen voor uzelf inruilen voor meer pensioen voor uw partner</a:t>
            </a:r>
          </a:p>
        </p:txBody>
      </p:sp>
      <p:sp>
        <p:nvSpPr>
          <p:cNvPr id="2" name="Titel 1"/>
          <p:cNvSpPr>
            <a:spLocks noGrp="1"/>
          </p:cNvSpPr>
          <p:nvPr>
            <p:ph type="title"/>
          </p:nvPr>
        </p:nvSpPr>
        <p:spPr>
          <a:xfrm>
            <a:off x="4283968" y="1196752"/>
            <a:ext cx="4267888" cy="1824007"/>
          </a:xfrm>
          <a:noFill/>
        </p:spPr>
        <p:txBody>
          <a:bodyPr>
            <a:noAutofit/>
          </a:bodyPr>
          <a:lstStyle/>
          <a:p>
            <a:r>
              <a:rPr lang="nl-NL" sz="4400" dirty="0"/>
              <a:t>Keuzes over de hoogte van uw pensioen</a:t>
            </a:r>
            <a:br>
              <a:rPr lang="nl-NL" sz="4400" b="1" kern="1200" dirty="0">
                <a:solidFill>
                  <a:srgbClr val="008640"/>
                </a:solidFill>
                <a:effectLst/>
              </a:rPr>
            </a:br>
            <a:br>
              <a:rPr lang="nl-NL" sz="1800" u="sng" dirty="0">
                <a:solidFill>
                  <a:srgbClr val="008640"/>
                </a:solidFill>
              </a:rPr>
            </a:br>
            <a:endParaRPr lang="nl-NL" sz="1800" dirty="0">
              <a:solidFill>
                <a:srgbClr val="008640"/>
              </a:solidFill>
            </a:endParaRPr>
          </a:p>
        </p:txBody>
      </p:sp>
    </p:spTree>
    <p:extLst>
      <p:ext uri="{BB962C8B-B14F-4D97-AF65-F5344CB8AC3E}">
        <p14:creationId xmlns:p14="http://schemas.microsoft.com/office/powerpoint/2010/main" val="413225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6376" y="2492896"/>
            <a:ext cx="6840000" cy="1872209"/>
          </a:xfrm>
          <a:solidFill>
            <a:srgbClr val="9C6FAD">
              <a:alpha val="86000"/>
            </a:srgbClr>
          </a:solidFill>
        </p:spPr>
        <p:txBody>
          <a:bodyPr tIns="180000" bIns="180000">
            <a:noAutofit/>
          </a:bodyPr>
          <a:lstStyle/>
          <a:p>
            <a:pPr marL="0" lvl="0" indent="0">
              <a:buNone/>
            </a:pPr>
            <a:r>
              <a:rPr lang="nl-NL" sz="1500" kern="1200" dirty="0">
                <a:solidFill>
                  <a:schemeClr val="bg1"/>
                </a:solidFill>
                <a:effectLst/>
                <a:ea typeface="+mj-ea"/>
              </a:rPr>
              <a:t>Jaarlijks ontvangt u een Uniform Pensioenoverzicht (UPO) van ons fonds. </a:t>
            </a:r>
            <a:br>
              <a:rPr lang="nl-NL" sz="1500" kern="1200" dirty="0">
                <a:solidFill>
                  <a:schemeClr val="bg1"/>
                </a:solidFill>
                <a:effectLst/>
                <a:ea typeface="+mj-ea"/>
              </a:rPr>
            </a:br>
            <a:r>
              <a:rPr lang="nl-NL" sz="1500" kern="1200" dirty="0">
                <a:solidFill>
                  <a:schemeClr val="bg1"/>
                </a:solidFill>
                <a:effectLst/>
                <a:ea typeface="+mj-ea"/>
              </a:rPr>
              <a:t>U kunt ook inloggen in Mijn Pensioen op </a:t>
            </a:r>
            <a:r>
              <a:rPr lang="nl-NL" sz="1500" u="sng" kern="1200" dirty="0">
                <a:solidFill>
                  <a:schemeClr val="bg1"/>
                </a:solidFill>
                <a:effectLst/>
                <a:ea typeface="+mj-ea"/>
              </a:rPr>
              <a:t>www.bandenpensioen.nl</a:t>
            </a:r>
            <a:r>
              <a:rPr lang="nl-NL" sz="1500" kern="1200" dirty="0">
                <a:solidFill>
                  <a:schemeClr val="bg1"/>
                </a:solidFill>
                <a:effectLst/>
                <a:ea typeface="+mj-ea"/>
              </a:rPr>
              <a:t>. Dan ziet u in één oogopslag wat u aan pensioen hebt opgebouwd bij ons.</a:t>
            </a:r>
          </a:p>
          <a:p>
            <a:r>
              <a:rPr lang="nl-NL" sz="1500" dirty="0"/>
              <a:t>In Mijn Pensioen vindt u ook de Pensioenplanner. De  Pensioenplanner rekent uit wat een bepaalde keuze betekent voor de hoogte van uw pensioen. </a:t>
            </a:r>
          </a:p>
          <a:p>
            <a:pPr marL="0" lvl="0" indent="0">
              <a:buNone/>
            </a:pPr>
            <a:endParaRPr lang="nl-NL" sz="1500" kern="1200" dirty="0">
              <a:solidFill>
                <a:schemeClr val="bg1"/>
              </a:solidFill>
              <a:effectLst/>
              <a:ea typeface="+mj-ea"/>
            </a:endParaRPr>
          </a:p>
        </p:txBody>
      </p:sp>
      <p:sp>
        <p:nvSpPr>
          <p:cNvPr id="7" name="Rechthoek 6"/>
          <p:cNvSpPr/>
          <p:nvPr/>
        </p:nvSpPr>
        <p:spPr>
          <a:xfrm>
            <a:off x="1128604" y="1846565"/>
            <a:ext cx="3381289" cy="646331"/>
          </a:xfrm>
          <a:prstGeom prst="rect">
            <a:avLst/>
          </a:prstGeom>
          <a:solidFill>
            <a:schemeClr val="bg1"/>
          </a:solidFill>
        </p:spPr>
        <p:txBody>
          <a:bodyPr wrap="square">
            <a:spAutoFit/>
          </a:bodyPr>
          <a:lstStyle/>
          <a:p>
            <a:pPr lvl="0"/>
            <a:r>
              <a:rPr lang="nl-NL" b="1" dirty="0">
                <a:solidFill>
                  <a:srgbClr val="9C6FAD"/>
                </a:solidFill>
                <a:latin typeface="Arial" panose="020B0604020202020204" pitchFamily="34" charset="0"/>
                <a:cs typeface="Arial" panose="020B0604020202020204" pitchFamily="34" charset="0"/>
              </a:rPr>
              <a:t>Wilt u weten of u genoeg </a:t>
            </a:r>
            <a:br>
              <a:rPr lang="nl-NL" b="1" dirty="0">
                <a:solidFill>
                  <a:srgbClr val="9C6FAD"/>
                </a:solidFill>
                <a:latin typeface="Arial" panose="020B0604020202020204" pitchFamily="34" charset="0"/>
                <a:cs typeface="Arial" panose="020B0604020202020204" pitchFamily="34" charset="0"/>
              </a:rPr>
            </a:br>
            <a:r>
              <a:rPr lang="nl-NL" b="1" dirty="0">
                <a:solidFill>
                  <a:srgbClr val="9C6FAD"/>
                </a:solidFill>
                <a:latin typeface="Arial" panose="020B0604020202020204" pitchFamily="34" charset="0"/>
                <a:cs typeface="Arial" panose="020B0604020202020204" pitchFamily="34" charset="0"/>
              </a:rPr>
              <a:t>pensioen opbouwt?</a:t>
            </a:r>
          </a:p>
        </p:txBody>
      </p:sp>
      <p:sp>
        <p:nvSpPr>
          <p:cNvPr id="8" name="Tijdelijke aanduiding voor inhoud 2"/>
          <p:cNvSpPr txBox="1">
            <a:spLocks/>
          </p:cNvSpPr>
          <p:nvPr/>
        </p:nvSpPr>
        <p:spPr>
          <a:xfrm>
            <a:off x="1110388" y="4859574"/>
            <a:ext cx="6840000" cy="1233721"/>
          </a:xfrm>
          <a:prstGeom prst="rect">
            <a:avLst/>
          </a:prstGeom>
          <a:solidFill>
            <a:srgbClr val="9C6FAD">
              <a:alpha val="86000"/>
            </a:srgbClr>
          </a:solidFill>
          <a:ln>
            <a:noFill/>
          </a:ln>
        </p:spPr>
        <p:txBody>
          <a:bodyPr vert="horz" lIns="180000" tIns="180000" rIns="180000" bIns="18000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buClr>
              <a:buFont typeface="Arial" panose="020B0604020202020204" pitchFamily="34" charset="0"/>
              <a:buChar char="–"/>
              <a:defRPr sz="2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500" dirty="0">
                <a:ea typeface="+mj-ea"/>
              </a:rPr>
              <a:t>Voor een totaaloverzicht van uw pensioen gaat u naar </a:t>
            </a:r>
            <a:r>
              <a:rPr lang="nl-NL" sz="1500" u="sng" dirty="0">
                <a:ea typeface="+mj-ea"/>
              </a:rPr>
              <a:t>www.mijnpensioenoverzicht.nl</a:t>
            </a:r>
            <a:r>
              <a:rPr lang="nl-NL" sz="1500" dirty="0">
                <a:ea typeface="+mj-ea"/>
              </a:rPr>
              <a:t>. Daar ziet u ook uw AOW-pensioen terug en pensioen dat u hebt opgebouwd bij andere pensioenfondsen of verzekeraars. </a:t>
            </a:r>
          </a:p>
        </p:txBody>
      </p:sp>
      <p:sp>
        <p:nvSpPr>
          <p:cNvPr id="11" name="Titel 1"/>
          <p:cNvSpPr txBox="1">
            <a:spLocks/>
          </p:cNvSpPr>
          <p:nvPr/>
        </p:nvSpPr>
        <p:spPr>
          <a:xfrm>
            <a:off x="472339" y="620688"/>
            <a:ext cx="7628053" cy="1008112"/>
          </a:xfrm>
          <a:prstGeom prst="rect">
            <a:avLst/>
          </a:prstGeom>
          <a:noFill/>
        </p:spPr>
        <p:txBody>
          <a:bodyPr>
            <a:noAutofit/>
          </a:bodyPr>
          <a:lstStyle>
            <a:lvl1pPr algn="ctr" defTabSz="914400" rtl="0" eaLnBrk="1" latinLnBrk="0" hangingPunct="1">
              <a:spcBef>
                <a:spcPct val="0"/>
              </a:spcBef>
              <a:buNone/>
              <a:defRPr sz="3500" b="1" kern="1200">
                <a:solidFill>
                  <a:srgbClr val="009B3E"/>
                </a:solidFill>
                <a:latin typeface="Arial" panose="020B0604020202020204" pitchFamily="34" charset="0"/>
                <a:ea typeface="+mj-ea"/>
                <a:cs typeface="Arial" panose="020B0604020202020204" pitchFamily="34" charset="0"/>
              </a:defRPr>
            </a:lvl1pPr>
          </a:lstStyle>
          <a:p>
            <a:pPr algn="r"/>
            <a:r>
              <a:rPr lang="nl-NL" sz="4400" dirty="0">
                <a:solidFill>
                  <a:srgbClr val="9C6FAD"/>
                </a:solidFill>
              </a:rPr>
              <a:t>Check uw pensioen</a:t>
            </a:r>
            <a:br>
              <a:rPr lang="nl-NL" sz="4400" dirty="0">
                <a:solidFill>
                  <a:srgbClr val="9C6FAD"/>
                </a:solidFill>
              </a:rPr>
            </a:br>
            <a:br>
              <a:rPr lang="nl-NL" sz="1800" u="sng" dirty="0">
                <a:solidFill>
                  <a:srgbClr val="008640"/>
                </a:solidFill>
              </a:rPr>
            </a:br>
            <a:endParaRPr lang="nl-NL" sz="1800" dirty="0">
              <a:solidFill>
                <a:srgbClr val="008640"/>
              </a:solidFill>
            </a:endParaRPr>
          </a:p>
        </p:txBody>
      </p:sp>
    </p:spTree>
    <p:extLst>
      <p:ext uri="{BB962C8B-B14F-4D97-AF65-F5344CB8AC3E}">
        <p14:creationId xmlns:p14="http://schemas.microsoft.com/office/powerpoint/2010/main" val="333766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70578" y="548680"/>
            <a:ext cx="6768752" cy="1003812"/>
          </a:xfrm>
          <a:noFill/>
        </p:spPr>
        <p:txBody>
          <a:bodyPr lIns="0" tIns="0" rIns="0" bIns="0">
            <a:noAutofit/>
          </a:bodyPr>
          <a:lstStyle/>
          <a:p>
            <a:pPr lvl="0" algn="l"/>
            <a:r>
              <a:rPr lang="nl-NL" sz="4400" b="1" kern="1200" dirty="0">
                <a:effectLst/>
              </a:rPr>
              <a:t>Hoe staan onze </a:t>
            </a:r>
            <a:br>
              <a:rPr lang="nl-NL" sz="4400" b="1" kern="1200" dirty="0">
                <a:effectLst/>
              </a:rPr>
            </a:br>
            <a:r>
              <a:rPr lang="nl-NL" sz="4400" b="1" kern="1200" dirty="0">
                <a:effectLst/>
              </a:rPr>
              <a:t>financiën ervoor?</a:t>
            </a:r>
            <a:endParaRPr lang="nl-NL" sz="1800" dirty="0"/>
          </a:p>
        </p:txBody>
      </p:sp>
      <p:sp>
        <p:nvSpPr>
          <p:cNvPr id="5" name="Tijdelijke aanduiding voor inhoud 2"/>
          <p:cNvSpPr txBox="1">
            <a:spLocks/>
          </p:cNvSpPr>
          <p:nvPr/>
        </p:nvSpPr>
        <p:spPr>
          <a:xfrm>
            <a:off x="599330" y="1916832"/>
            <a:ext cx="6840000" cy="3240360"/>
          </a:xfrm>
          <a:prstGeom prst="rect">
            <a:avLst/>
          </a:prstGeom>
          <a:solidFill>
            <a:srgbClr val="008640">
              <a:alpha val="80000"/>
            </a:srgbClr>
          </a:solidFill>
          <a:ln>
            <a:noFill/>
          </a:ln>
        </p:spPr>
        <p:txBody>
          <a:bodyPr vert="horz" lIns="180000" tIns="180000" rIns="180000" bIns="18000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1"/>
              </a:buClr>
              <a:buFont typeface="Arial" panose="020B0604020202020204" pitchFamily="34" charset="0"/>
              <a:buChar char="–"/>
              <a:defRPr sz="2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1"/>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1600" dirty="0">
                <a:ea typeface="+mj-ea"/>
              </a:rPr>
              <a:t>De dekkingsgraad is de graadmeter voor de financiële positie van pensioenfondsen. De dekkingsgraad geeft aan hoe financieel gezond een pensioenfonds is.</a:t>
            </a:r>
          </a:p>
          <a:p>
            <a:r>
              <a:rPr lang="nl-NL" sz="1600" dirty="0">
                <a:ea typeface="+mj-ea"/>
              </a:rPr>
              <a:t>De vereiste dekkingsgraad geeft aan hoeveel geld een pensioenfonds minimaal in kas moet hebben om nu en in de toekomst alle pensioenen te kunnen betalen.</a:t>
            </a:r>
          </a:p>
          <a:p>
            <a:r>
              <a:rPr lang="nl-NL" sz="1600" dirty="0" err="1">
                <a:ea typeface="+mj-ea"/>
              </a:rPr>
              <a:t>Bpf</a:t>
            </a:r>
            <a:r>
              <a:rPr lang="nl-NL" sz="1600" dirty="0">
                <a:ea typeface="+mj-ea"/>
              </a:rPr>
              <a:t> Banden en Wielen zit daaronder, daarom hebben wij een herstelplan moeten indienen bij De Nederlandsche Bank.</a:t>
            </a:r>
          </a:p>
          <a:p>
            <a:r>
              <a:rPr lang="nl-NL" sz="1600" dirty="0">
                <a:ea typeface="+mj-ea"/>
              </a:rPr>
              <a:t>Ook is er een absolute ondergrens: de minimaal vereiste dekkingsgraad. Ook daar zitten we onder. Als we hier (te lang) onder zitten moeten we de pensioenen verlagen. </a:t>
            </a:r>
          </a:p>
        </p:txBody>
      </p:sp>
      <p:sp>
        <p:nvSpPr>
          <p:cNvPr id="6" name="Rechthoek 5"/>
          <p:cNvSpPr/>
          <p:nvPr/>
        </p:nvSpPr>
        <p:spPr>
          <a:xfrm>
            <a:off x="2626272" y="5157192"/>
            <a:ext cx="4811546" cy="830997"/>
          </a:xfrm>
          <a:prstGeom prst="rect">
            <a:avLst/>
          </a:prstGeom>
          <a:solidFill>
            <a:schemeClr val="bg1"/>
          </a:solidFill>
        </p:spPr>
        <p:txBody>
          <a:bodyPr wrap="square">
            <a:spAutoFit/>
          </a:bodyPr>
          <a:lstStyle/>
          <a:p>
            <a:r>
              <a:rPr lang="nl-NL" sz="1600" b="1" dirty="0">
                <a:solidFill>
                  <a:srgbClr val="008640"/>
                </a:solidFill>
                <a:latin typeface="Arial" panose="020B0604020202020204" pitchFamily="34" charset="0"/>
                <a:cs typeface="Arial" panose="020B0604020202020204" pitchFamily="34" charset="0"/>
              </a:rPr>
              <a:t>Op onze website </a:t>
            </a:r>
            <a:r>
              <a:rPr lang="nl-NL" sz="1600" b="1" u="sng" dirty="0">
                <a:solidFill>
                  <a:srgbClr val="008640"/>
                </a:solidFill>
                <a:latin typeface="Arial" panose="020B0604020202020204" pitchFamily="34" charset="0"/>
                <a:cs typeface="Arial" panose="020B0604020202020204" pitchFamily="34" charset="0"/>
              </a:rPr>
              <a:t>www.bandenpensioen.nl</a:t>
            </a:r>
            <a:r>
              <a:rPr lang="nl-NL" sz="1600" b="1" dirty="0">
                <a:solidFill>
                  <a:srgbClr val="008640"/>
                </a:solidFill>
                <a:latin typeface="Arial" panose="020B0604020202020204" pitchFamily="34" charset="0"/>
                <a:cs typeface="Arial" panose="020B0604020202020204" pitchFamily="34" charset="0"/>
              </a:rPr>
              <a:t> publiceren we elke maand onze actuele dekkingsgraad en houden we u op de hoogte.</a:t>
            </a:r>
          </a:p>
        </p:txBody>
      </p:sp>
    </p:spTree>
    <p:extLst>
      <p:ext uri="{BB962C8B-B14F-4D97-AF65-F5344CB8AC3E}">
        <p14:creationId xmlns:p14="http://schemas.microsoft.com/office/powerpoint/2010/main" val="317841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772816"/>
            <a:ext cx="8136904" cy="3672408"/>
          </a:xfrm>
        </p:spPr>
        <p:txBody>
          <a:bodyPr tIns="180000" bIns="180000" numCol="1" spcCol="360000">
            <a:noAutofit/>
          </a:bodyPr>
          <a:lstStyle/>
          <a:p>
            <a:pPr lvl="0"/>
            <a:r>
              <a:rPr lang="nl-NL" sz="1600" kern="1200" dirty="0">
                <a:solidFill>
                  <a:schemeClr val="bg1"/>
                </a:solidFill>
                <a:effectLst/>
                <a:latin typeface="Arial" panose="020B0604020202020204" pitchFamily="34" charset="0"/>
                <a:ea typeface="+mj-ea"/>
                <a:cs typeface="Arial" panose="020B0604020202020204" pitchFamily="34" charset="0"/>
              </a:rPr>
              <a:t>Binnen dezelfde branche? Dan blijft u pensioen opbouwen bij ons fonds.</a:t>
            </a:r>
          </a:p>
          <a:p>
            <a:pPr lvl="0"/>
            <a:r>
              <a:rPr lang="nl-NL" sz="1600" kern="1200" dirty="0">
                <a:solidFill>
                  <a:schemeClr val="bg1"/>
                </a:solidFill>
                <a:effectLst/>
                <a:latin typeface="Arial" panose="020B0604020202020204" pitchFamily="34" charset="0"/>
                <a:ea typeface="+mj-ea"/>
                <a:cs typeface="Arial" panose="020B0604020202020204" pitchFamily="34" charset="0"/>
              </a:rPr>
              <a:t>In een andere branche? Dan hangt het van de hoogte van uw pensioen af wat er gebeurt.</a:t>
            </a:r>
          </a:p>
          <a:p>
            <a:pPr lvl="1"/>
            <a:r>
              <a:rPr lang="nl-NL" sz="1400" kern="1200" dirty="0">
                <a:solidFill>
                  <a:schemeClr val="bg1"/>
                </a:solidFill>
                <a:effectLst/>
                <a:latin typeface="Arial" panose="020B0604020202020204" pitchFamily="34" charset="0"/>
                <a:ea typeface="+mj-ea"/>
                <a:cs typeface="Arial" panose="020B0604020202020204" pitchFamily="34" charset="0"/>
              </a:rPr>
              <a:t>Uw pensioen is lager dan € </a:t>
            </a:r>
            <a:r>
              <a:rPr lang="nl-NL" sz="1400" dirty="0">
                <a:ea typeface="+mj-ea"/>
              </a:rPr>
              <a:t>594,89 (</a:t>
            </a:r>
            <a:r>
              <a:rPr lang="nl-NL" sz="1400" kern="1200" dirty="0">
                <a:solidFill>
                  <a:schemeClr val="bg1"/>
                </a:solidFill>
                <a:effectLst/>
                <a:latin typeface="Arial" panose="020B0604020202020204" pitchFamily="34" charset="0"/>
                <a:ea typeface="+mj-ea"/>
                <a:cs typeface="Arial" panose="020B0604020202020204" pitchFamily="34" charset="0"/>
              </a:rPr>
              <a:t>in 2023) </a:t>
            </a:r>
            <a:r>
              <a:rPr lang="nl-NL" sz="1400" kern="1200" dirty="0">
                <a:solidFill>
                  <a:schemeClr val="bg1"/>
                </a:solidFill>
                <a:effectLst/>
                <a:latin typeface="Arial" panose="020B0604020202020204" pitchFamily="34" charset="0"/>
                <a:ea typeface="+mj-ea"/>
                <a:cs typeface="Arial" panose="020B0604020202020204" pitchFamily="34" charset="0"/>
                <a:sym typeface="Wingdings"/>
              </a:rPr>
              <a:t></a:t>
            </a:r>
            <a:r>
              <a:rPr lang="nl-NL" sz="1400" kern="1200" dirty="0">
                <a:solidFill>
                  <a:schemeClr val="bg1"/>
                </a:solidFill>
                <a:effectLst/>
                <a:latin typeface="Arial" panose="020B0604020202020204" pitchFamily="34" charset="0"/>
                <a:ea typeface="+mj-ea"/>
                <a:cs typeface="Arial" panose="020B0604020202020204" pitchFamily="34" charset="0"/>
              </a:rPr>
              <a:t> wij dragen uw pensioen automatisch over naar uw nieuwe pensioenfonds of verzekeraar.</a:t>
            </a:r>
          </a:p>
          <a:p>
            <a:pPr lvl="1"/>
            <a:r>
              <a:rPr lang="nl-NL" sz="1400" kern="1200" dirty="0">
                <a:solidFill>
                  <a:schemeClr val="bg1"/>
                </a:solidFill>
                <a:effectLst/>
                <a:latin typeface="Arial" panose="020B0604020202020204" pitchFamily="34" charset="0"/>
                <a:ea typeface="+mj-ea"/>
                <a:cs typeface="Arial" panose="020B0604020202020204" pitchFamily="34" charset="0"/>
              </a:rPr>
              <a:t>Uw pensioen is hoger dan € </a:t>
            </a:r>
            <a:r>
              <a:rPr lang="nl-NL" sz="1400" dirty="0">
                <a:ea typeface="+mj-ea"/>
              </a:rPr>
              <a:t>594,89 </a:t>
            </a:r>
            <a:r>
              <a:rPr lang="nl-NL" sz="1400" kern="1200" dirty="0">
                <a:solidFill>
                  <a:schemeClr val="bg1"/>
                </a:solidFill>
                <a:effectLst/>
                <a:latin typeface="Arial" panose="020B0604020202020204" pitchFamily="34" charset="0"/>
                <a:ea typeface="+mj-ea"/>
                <a:cs typeface="Arial" panose="020B0604020202020204" pitchFamily="34" charset="0"/>
              </a:rPr>
              <a:t>(in 2023) </a:t>
            </a:r>
            <a:r>
              <a:rPr lang="nl-NL" sz="1400" kern="1200" dirty="0">
                <a:solidFill>
                  <a:schemeClr val="bg1"/>
                </a:solidFill>
                <a:effectLst/>
                <a:latin typeface="Arial" panose="020B0604020202020204" pitchFamily="34" charset="0"/>
                <a:ea typeface="+mj-ea"/>
                <a:cs typeface="Arial" panose="020B0604020202020204" pitchFamily="34" charset="0"/>
                <a:sym typeface="Wingdings"/>
              </a:rPr>
              <a:t></a:t>
            </a:r>
            <a:r>
              <a:rPr lang="nl-NL" sz="1400" kern="1200" dirty="0">
                <a:solidFill>
                  <a:schemeClr val="bg1"/>
                </a:solidFill>
                <a:effectLst/>
                <a:latin typeface="Arial" panose="020B0604020202020204" pitchFamily="34" charset="0"/>
                <a:ea typeface="+mj-ea"/>
                <a:cs typeface="Arial" panose="020B0604020202020204" pitchFamily="34" charset="0"/>
              </a:rPr>
              <a:t> Uw pensioen blijft bij ons staan. U kunt er zelf voor kiezen om uw pensioen toch mee te nemen naar uw nieuwe pensioenfonds of verzekeraar. Dat heet waardeoverdracht. U kunt dit aanvragen bij uw nieuwe pensioenfonds of verzekeraar.</a:t>
            </a:r>
          </a:p>
          <a:p>
            <a:pPr lvl="1"/>
            <a:r>
              <a:rPr lang="nl-NL" sz="1400" kern="1200" dirty="0">
                <a:solidFill>
                  <a:schemeClr val="bg1"/>
                </a:solidFill>
                <a:effectLst/>
                <a:latin typeface="Arial" panose="020B0604020202020204" pitchFamily="34" charset="0"/>
                <a:ea typeface="+mj-ea"/>
                <a:cs typeface="Arial" panose="020B0604020202020204" pitchFamily="34" charset="0"/>
              </a:rPr>
              <a:t>Uw pensioen is € 2 of minder </a:t>
            </a:r>
            <a:r>
              <a:rPr lang="nl-NL" sz="1400" kern="1200" dirty="0">
                <a:solidFill>
                  <a:schemeClr val="bg1"/>
                </a:solidFill>
                <a:effectLst/>
                <a:latin typeface="Arial" panose="020B0604020202020204" pitchFamily="34" charset="0"/>
                <a:ea typeface="+mj-ea"/>
                <a:cs typeface="Arial" panose="020B0604020202020204" pitchFamily="34" charset="0"/>
                <a:sym typeface="Wingdings"/>
              </a:rPr>
              <a:t></a:t>
            </a:r>
            <a:r>
              <a:rPr lang="nl-NL" sz="1400" kern="1200" dirty="0">
                <a:solidFill>
                  <a:schemeClr val="bg1"/>
                </a:solidFill>
                <a:effectLst/>
                <a:latin typeface="Arial" panose="020B0604020202020204" pitchFamily="34" charset="0"/>
                <a:ea typeface="+mj-ea"/>
                <a:cs typeface="Arial" panose="020B0604020202020204" pitchFamily="34" charset="0"/>
              </a:rPr>
              <a:t> dit pensioen komt te vervallen.</a:t>
            </a:r>
          </a:p>
          <a:p>
            <a:pPr lvl="0"/>
            <a:r>
              <a:rPr lang="nl-NL" sz="1600" kern="1200" dirty="0">
                <a:solidFill>
                  <a:schemeClr val="bg1"/>
                </a:solidFill>
                <a:effectLst/>
                <a:latin typeface="Arial" panose="020B0604020202020204" pitchFamily="34" charset="0"/>
                <a:ea typeface="+mj-ea"/>
                <a:cs typeface="Arial" panose="020B0604020202020204" pitchFamily="34" charset="0"/>
              </a:rPr>
              <a:t>Een eigen bedrijf starten? Dan kunt er voor kiezen om uw pensioenopbouw bij ons fonds voort te zetten. Dat kan onder bepaalde voorwaarden voor maximaal 3 jaar. </a:t>
            </a:r>
            <a:br>
              <a:rPr lang="nl-NL" sz="1600" kern="1200" dirty="0">
                <a:solidFill>
                  <a:schemeClr val="bg1"/>
                </a:solidFill>
                <a:effectLst/>
                <a:latin typeface="Arial" panose="020B0604020202020204" pitchFamily="34" charset="0"/>
                <a:ea typeface="+mj-ea"/>
                <a:cs typeface="Arial" panose="020B0604020202020204" pitchFamily="34" charset="0"/>
              </a:rPr>
            </a:br>
            <a:r>
              <a:rPr lang="nl-NL" sz="1600" kern="1200" dirty="0">
                <a:solidFill>
                  <a:schemeClr val="bg1"/>
                </a:solidFill>
                <a:effectLst/>
                <a:latin typeface="Arial" panose="020B0604020202020204" pitchFamily="34" charset="0"/>
                <a:ea typeface="+mj-ea"/>
                <a:cs typeface="Arial" panose="020B0604020202020204" pitchFamily="34" charset="0"/>
              </a:rPr>
              <a:t>U betaalt dan zelf de totale pensioenpremie.</a:t>
            </a:r>
          </a:p>
          <a:p>
            <a:pPr lvl="0"/>
            <a:endParaRPr lang="nl-NL" sz="1600" kern="1200" dirty="0">
              <a:solidFill>
                <a:schemeClr val="bg1"/>
              </a:solidFill>
              <a:effectLst/>
              <a:latin typeface="Arial" panose="020B0604020202020204" pitchFamily="34" charset="0"/>
              <a:ea typeface="+mj-ea"/>
              <a:cs typeface="Arial" panose="020B0604020202020204" pitchFamily="34" charset="0"/>
            </a:endParaRPr>
          </a:p>
        </p:txBody>
      </p:sp>
      <p:sp>
        <p:nvSpPr>
          <p:cNvPr id="2" name="Titel 1"/>
          <p:cNvSpPr>
            <a:spLocks noGrp="1"/>
          </p:cNvSpPr>
          <p:nvPr>
            <p:ph type="title"/>
          </p:nvPr>
        </p:nvSpPr>
        <p:spPr>
          <a:xfrm>
            <a:off x="539552" y="404664"/>
            <a:ext cx="5364088" cy="1008112"/>
          </a:xfrm>
        </p:spPr>
        <p:txBody>
          <a:bodyPr>
            <a:normAutofit/>
          </a:bodyPr>
          <a:lstStyle/>
          <a:p>
            <a:pPr lvl="0"/>
            <a:r>
              <a:rPr lang="nl-NL" sz="6000" b="1" kern="1200" dirty="0">
                <a:solidFill>
                  <a:schemeClr val="bg1"/>
                </a:solidFill>
                <a:effectLst/>
                <a:latin typeface="Arial" panose="020B0604020202020204" pitchFamily="34" charset="0"/>
                <a:ea typeface="+mj-ea"/>
                <a:cs typeface="Arial" panose="020B0604020202020204" pitchFamily="34" charset="0"/>
              </a:rPr>
              <a:t>Nieuwe baan?</a:t>
            </a:r>
            <a:endParaRPr lang="nl-NL" dirty="0"/>
          </a:p>
        </p:txBody>
      </p:sp>
    </p:spTree>
    <p:extLst>
      <p:ext uri="{BB962C8B-B14F-4D97-AF65-F5344CB8AC3E}">
        <p14:creationId xmlns:p14="http://schemas.microsoft.com/office/powerpoint/2010/main" val="254944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545699"/>
            <a:ext cx="4295016" cy="4483648"/>
          </a:xfrm>
          <a:prstGeom prst="rect">
            <a:avLst/>
          </a:prstGeom>
        </p:spPr>
      </p:pic>
      <p:sp>
        <p:nvSpPr>
          <p:cNvPr id="2" name="Titel 1"/>
          <p:cNvSpPr>
            <a:spLocks noGrp="1"/>
          </p:cNvSpPr>
          <p:nvPr>
            <p:ph type="title"/>
          </p:nvPr>
        </p:nvSpPr>
        <p:spPr>
          <a:xfrm>
            <a:off x="755576" y="620688"/>
            <a:ext cx="7812360" cy="1008112"/>
          </a:xfrm>
        </p:spPr>
        <p:txBody>
          <a:bodyPr>
            <a:noAutofit/>
          </a:bodyPr>
          <a:lstStyle/>
          <a:p>
            <a:pPr marL="0" lvl="0" indent="0" algn="l">
              <a:buNone/>
            </a:pPr>
            <a:r>
              <a:rPr lang="nl-NL" sz="4000" b="1" kern="1200" dirty="0">
                <a:solidFill>
                  <a:srgbClr val="008640"/>
                </a:solidFill>
                <a:effectLst/>
              </a:rPr>
              <a:t>Hoe communiceert </a:t>
            </a:r>
            <a:br>
              <a:rPr lang="nl-NL" sz="4000" b="1" kern="1200" dirty="0">
                <a:solidFill>
                  <a:srgbClr val="008640"/>
                </a:solidFill>
                <a:effectLst/>
              </a:rPr>
            </a:br>
            <a:r>
              <a:rPr lang="nl-NL" sz="4000" b="1" kern="1200" dirty="0" err="1">
                <a:solidFill>
                  <a:srgbClr val="008640"/>
                </a:solidFill>
                <a:effectLst/>
              </a:rPr>
              <a:t>Bpf</a:t>
            </a:r>
            <a:r>
              <a:rPr lang="nl-NL" sz="4000" b="1" kern="1200" dirty="0">
                <a:solidFill>
                  <a:srgbClr val="008640"/>
                </a:solidFill>
                <a:effectLst/>
              </a:rPr>
              <a:t> Banden en Wielen?</a:t>
            </a:r>
            <a:endParaRPr lang="nl-NL" sz="2000" dirty="0">
              <a:solidFill>
                <a:srgbClr val="008640"/>
              </a:solidFill>
            </a:endParaRPr>
          </a:p>
        </p:txBody>
      </p:sp>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5612" y="1916832"/>
            <a:ext cx="2490481" cy="3446505"/>
          </a:xfrm>
          <a:prstGeom prst="rect">
            <a:avLst/>
          </a:prstGeom>
          <a:effectLst>
            <a:reflection blurRad="6350" stA="14000" endPos="55500" dist="101600" dir="5400000" sy="-100000" algn="bl" rotWithShape="0"/>
          </a:effectLst>
        </p:spPr>
      </p:pic>
      <p:pic>
        <p:nvPicPr>
          <p:cNvPr id="13" name="Afbeelding 12"/>
          <p:cNvPicPr>
            <a:picLocks noChangeAspect="1"/>
          </p:cNvPicPr>
          <p:nvPr/>
        </p:nvPicPr>
        <p:blipFill>
          <a:blip r:embed="rId5" cstate="print">
            <a:extLst>
              <a:ext uri="{BEBA8EAE-BF5A-486C-A8C5-ECC9F3942E4B}">
                <a14:imgProps xmlns:a14="http://schemas.microsoft.com/office/drawing/2010/main">
                  <a14:imgLayer r:embed="rId6">
                    <a14:imgEffect>
                      <a14:backgroundRemoval t="18224" b="76125" l="2424" r="95879">
                        <a14:foregroundMark x1="13576" y1="30450" x2="84121" y2="71511"/>
                        <a14:foregroundMark x1="86545" y1="21453" x2="87758" y2="65629"/>
                        <a14:foregroundMark x1="49212" y1="52364" x2="9818" y2="74625"/>
                        <a14:foregroundMark x1="48848" y1="51557" x2="87394" y2="19493"/>
                        <a14:foregroundMark x1="48848" y1="50750" x2="48364" y2="19146"/>
                        <a14:foregroundMark x1="15152" y1="72664" x2="2424" y2="75317"/>
                      </a14:backgroundRemoval>
                    </a14:imgEffect>
                  </a14:imgLayer>
                </a14:imgProps>
              </a:ext>
              <a:ext uri="{28A0092B-C50C-407E-A947-70E740481C1C}">
                <a14:useLocalDpi xmlns:a14="http://schemas.microsoft.com/office/drawing/2010/main" val="0"/>
              </a:ext>
            </a:extLst>
          </a:blip>
          <a:stretch>
            <a:fillRect/>
          </a:stretch>
        </p:blipFill>
        <p:spPr>
          <a:xfrm>
            <a:off x="323528" y="2777376"/>
            <a:ext cx="3114720" cy="3272532"/>
          </a:xfrm>
          <a:prstGeom prst="rect">
            <a:avLst/>
          </a:prstGeom>
        </p:spPr>
      </p:pic>
      <p:pic>
        <p:nvPicPr>
          <p:cNvPr id="14" name="Afbeelding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4692" y="4973811"/>
            <a:ext cx="1612392" cy="1073930"/>
          </a:xfrm>
          <a:prstGeom prst="rect">
            <a:avLst/>
          </a:prstGeom>
          <a:effectLst>
            <a:reflection blurRad="6350" stA="50000" endA="300" endPos="38500" dist="50800" dir="5400000" sy="-100000" algn="bl" rotWithShape="0"/>
          </a:effectLst>
        </p:spPr>
      </p:pic>
      <p:pic>
        <p:nvPicPr>
          <p:cNvPr id="5" name="Afbeelding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4075" y="3814305"/>
            <a:ext cx="1805493" cy="2517935"/>
          </a:xfrm>
          <a:prstGeom prst="rect">
            <a:avLst/>
          </a:prstGeom>
          <a:effectLst>
            <a:reflection blurRad="6350" stA="50000" endA="275" endPos="40000" dist="101600" dir="5400000" sy="-100000" algn="bl" rotWithShape="0"/>
          </a:effectLst>
        </p:spPr>
      </p:pic>
      <p:pic>
        <p:nvPicPr>
          <p:cNvPr id="6" name="Afbeelding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7344" y="3977830"/>
            <a:ext cx="1687016" cy="2426199"/>
          </a:xfrm>
          <a:prstGeom prst="rect">
            <a:avLst/>
          </a:prstGeom>
          <a:effectLst>
            <a:reflection blurRad="6350" stA="50000" endA="300" endPos="38500" dist="50800" dir="5400000" sy="-100000" algn="bl" rotWithShape="0"/>
          </a:effectLst>
        </p:spPr>
      </p:pic>
    </p:spTree>
    <p:extLst>
      <p:ext uri="{BB962C8B-B14F-4D97-AF65-F5344CB8AC3E}">
        <p14:creationId xmlns:p14="http://schemas.microsoft.com/office/powerpoint/2010/main" val="332982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20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683568" y="1628800"/>
            <a:ext cx="5328592" cy="4248472"/>
          </a:xfrm>
          <a:solidFill>
            <a:srgbClr val="008640"/>
          </a:solidFill>
        </p:spPr>
        <p:txBody>
          <a:bodyPr>
            <a:normAutofit/>
          </a:bodyPr>
          <a:lstStyle/>
          <a:p>
            <a:pPr marL="0" indent="0">
              <a:buNone/>
            </a:pPr>
            <a:r>
              <a:rPr lang="nl-NL" sz="1700" dirty="0"/>
              <a:t>Het liefst: zoveel mogelijk digitaal!</a:t>
            </a:r>
            <a:br>
              <a:rPr lang="nl-NL" sz="1700" dirty="0"/>
            </a:br>
            <a:r>
              <a:rPr lang="nl-NL" sz="1700" dirty="0"/>
              <a:t>Dat is sneller, goedkoper en beter voor het milieu</a:t>
            </a:r>
          </a:p>
          <a:p>
            <a:pPr marL="0" indent="0">
              <a:buNone/>
            </a:pPr>
            <a:endParaRPr lang="nl-NL" sz="1700" dirty="0"/>
          </a:p>
          <a:p>
            <a:pPr marL="0" indent="0">
              <a:buNone/>
            </a:pPr>
            <a:r>
              <a:rPr lang="nl-NL" sz="1700" dirty="0"/>
              <a:t>Geef uw e-mailadres door:</a:t>
            </a:r>
          </a:p>
          <a:p>
            <a:pPr marL="457200" indent="-457200">
              <a:buAutoNum type="arabicPeriod"/>
            </a:pPr>
            <a:r>
              <a:rPr lang="nl-NL" sz="1700" dirty="0"/>
              <a:t>Ga naar </a:t>
            </a:r>
            <a:r>
              <a:rPr lang="nl-NL" sz="1700" dirty="0">
                <a:hlinkClick r:id="rId5"/>
              </a:rPr>
              <a:t>www.bandenpensioen.nl</a:t>
            </a:r>
            <a:endParaRPr lang="nl-NL" sz="1700" dirty="0"/>
          </a:p>
          <a:p>
            <a:pPr marL="457200" indent="-457200">
              <a:buAutoNum type="arabicPeriod"/>
            </a:pPr>
            <a:r>
              <a:rPr lang="nl-NL" sz="1700" dirty="0"/>
              <a:t>Klik rechtsboven op inloggen</a:t>
            </a:r>
          </a:p>
          <a:p>
            <a:pPr marL="457200" indent="-457200">
              <a:buAutoNum type="arabicPeriod"/>
            </a:pPr>
            <a:r>
              <a:rPr lang="nl-NL" sz="1700" dirty="0"/>
              <a:t>Log in met uw DigiD in Mijn Pensioen </a:t>
            </a:r>
          </a:p>
          <a:p>
            <a:pPr marL="457200" indent="-457200">
              <a:buAutoNum type="arabicPeriod"/>
            </a:pPr>
            <a:r>
              <a:rPr lang="nl-NL" sz="1700" dirty="0"/>
              <a:t>Geef uw e-mailadres door</a:t>
            </a:r>
          </a:p>
          <a:p>
            <a:pPr marL="0" indent="0">
              <a:buNone/>
            </a:pPr>
            <a:endParaRPr lang="nl-NL" sz="1700" dirty="0"/>
          </a:p>
          <a:p>
            <a:pPr marL="0" indent="0">
              <a:buNone/>
            </a:pPr>
            <a:r>
              <a:rPr lang="nl-NL" sz="1700" dirty="0"/>
              <a:t>Pensioeninformatie toch liever per post? Dat kunt u ook aangeven in Mijn Pensioen.</a:t>
            </a:r>
          </a:p>
          <a:p>
            <a:endParaRPr lang="nl-NL" dirty="0"/>
          </a:p>
        </p:txBody>
      </p:sp>
      <p:sp>
        <p:nvSpPr>
          <p:cNvPr id="4" name="Titel 3"/>
          <p:cNvSpPr>
            <a:spLocks noGrp="1"/>
          </p:cNvSpPr>
          <p:nvPr>
            <p:ph type="title"/>
          </p:nvPr>
        </p:nvSpPr>
        <p:spPr>
          <a:xfrm>
            <a:off x="-17654" y="692696"/>
            <a:ext cx="7164288" cy="571764"/>
          </a:xfrm>
          <a:noFill/>
        </p:spPr>
        <p:txBody>
          <a:bodyPr>
            <a:noAutofit/>
          </a:bodyPr>
          <a:lstStyle/>
          <a:p>
            <a:pPr marL="633413" algn="l"/>
            <a:r>
              <a:rPr lang="nl-NL" sz="5400" dirty="0">
                <a:solidFill>
                  <a:schemeClr val="bg1"/>
                </a:solidFill>
              </a:rPr>
              <a:t>Papier of digitaal?</a:t>
            </a:r>
          </a:p>
        </p:txBody>
      </p:sp>
    </p:spTree>
    <p:extLst>
      <p:ext uri="{BB962C8B-B14F-4D97-AF65-F5344CB8AC3E}">
        <p14:creationId xmlns:p14="http://schemas.microsoft.com/office/powerpoint/2010/main" val="86423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35896" y="1916832"/>
            <a:ext cx="5040560" cy="3312368"/>
          </a:xfrm>
        </p:spPr>
        <p:txBody>
          <a:bodyPr>
            <a:normAutofit/>
          </a:bodyPr>
          <a:lstStyle/>
          <a:p>
            <a:pPr lvl="0"/>
            <a:r>
              <a:rPr lang="nl-NL" sz="2000" kern="1200" dirty="0">
                <a:solidFill>
                  <a:schemeClr val="bg1"/>
                </a:solidFill>
                <a:effectLst/>
                <a:latin typeface="Arial" panose="020B0604020202020204" pitchFamily="34" charset="0"/>
                <a:ea typeface="+mj-ea"/>
                <a:cs typeface="Arial" panose="020B0604020202020204" pitchFamily="34" charset="0"/>
              </a:rPr>
              <a:t>Quiz</a:t>
            </a:r>
          </a:p>
          <a:p>
            <a:r>
              <a:rPr lang="nl-NL" sz="2000" kern="1200" dirty="0">
                <a:solidFill>
                  <a:schemeClr val="bg1"/>
                </a:solidFill>
                <a:effectLst/>
                <a:latin typeface="Arial" panose="020B0604020202020204" pitchFamily="34" charset="0"/>
                <a:ea typeface="+mj-ea"/>
                <a:cs typeface="Arial" panose="020B0604020202020204" pitchFamily="34" charset="0"/>
              </a:rPr>
              <a:t>Pensioen in het algemeen</a:t>
            </a:r>
          </a:p>
          <a:p>
            <a:r>
              <a:rPr lang="nl-NL" sz="2000" kern="1200" dirty="0">
                <a:solidFill>
                  <a:schemeClr val="bg1"/>
                </a:solidFill>
                <a:effectLst/>
                <a:latin typeface="Arial" panose="020B0604020202020204" pitchFamily="34" charset="0"/>
                <a:ea typeface="+mj-ea"/>
                <a:cs typeface="Arial" panose="020B0604020202020204" pitchFamily="34" charset="0"/>
              </a:rPr>
              <a:t>Pensioen van </a:t>
            </a:r>
            <a:r>
              <a:rPr lang="nl-NL" sz="2000" kern="1200" dirty="0" err="1">
                <a:solidFill>
                  <a:schemeClr val="bg1"/>
                </a:solidFill>
                <a:effectLst/>
                <a:latin typeface="Arial" panose="020B0604020202020204" pitchFamily="34" charset="0"/>
                <a:ea typeface="+mj-ea"/>
                <a:cs typeface="Arial" panose="020B0604020202020204" pitchFamily="34" charset="0"/>
              </a:rPr>
              <a:t>Bpf</a:t>
            </a:r>
            <a:r>
              <a:rPr lang="nl-NL" sz="2000" kern="1200" dirty="0">
                <a:solidFill>
                  <a:schemeClr val="bg1"/>
                </a:solidFill>
                <a:effectLst/>
                <a:latin typeface="Arial" panose="020B0604020202020204" pitchFamily="34" charset="0"/>
                <a:ea typeface="+mj-ea"/>
                <a:cs typeface="Arial" panose="020B0604020202020204" pitchFamily="34" charset="0"/>
              </a:rPr>
              <a:t> Banden en Wielen</a:t>
            </a:r>
          </a:p>
          <a:p>
            <a:r>
              <a:rPr lang="nl-NL" sz="2000" kern="1200" dirty="0">
                <a:solidFill>
                  <a:schemeClr val="bg1"/>
                </a:solidFill>
                <a:effectLst/>
                <a:latin typeface="Arial" panose="020B0604020202020204" pitchFamily="34" charset="0"/>
                <a:ea typeface="+mj-ea"/>
                <a:cs typeface="Arial" panose="020B0604020202020204" pitchFamily="34" charset="0"/>
              </a:rPr>
              <a:t>Goed om te weten</a:t>
            </a:r>
          </a:p>
          <a:p>
            <a:r>
              <a:rPr lang="nl-NL" sz="2000" kern="1200" dirty="0">
                <a:solidFill>
                  <a:schemeClr val="bg1"/>
                </a:solidFill>
                <a:effectLst/>
                <a:latin typeface="Arial" panose="020B0604020202020204" pitchFamily="34" charset="0"/>
                <a:ea typeface="+mj-ea"/>
                <a:cs typeface="Arial" panose="020B0604020202020204" pitchFamily="34" charset="0"/>
              </a:rPr>
              <a:t>Hoe staan onze financiën ervoor?</a:t>
            </a:r>
          </a:p>
          <a:p>
            <a:r>
              <a:rPr lang="nl-NL" sz="2000" kern="1200" dirty="0">
                <a:solidFill>
                  <a:schemeClr val="bg1"/>
                </a:solidFill>
                <a:effectLst/>
                <a:latin typeface="Arial" panose="020B0604020202020204" pitchFamily="34" charset="0"/>
                <a:ea typeface="+mj-ea"/>
                <a:cs typeface="Arial" panose="020B0604020202020204" pitchFamily="34" charset="0"/>
              </a:rPr>
              <a:t>Nieuwe baan?</a:t>
            </a:r>
          </a:p>
          <a:p>
            <a:r>
              <a:rPr lang="nl-NL" sz="2000" kern="1200" dirty="0">
                <a:solidFill>
                  <a:schemeClr val="bg1"/>
                </a:solidFill>
                <a:effectLst/>
                <a:latin typeface="Arial" panose="020B0604020202020204" pitchFamily="34" charset="0"/>
                <a:ea typeface="+mj-ea"/>
                <a:cs typeface="Arial" panose="020B0604020202020204" pitchFamily="34" charset="0"/>
              </a:rPr>
              <a:t>Communicatie</a:t>
            </a:r>
          </a:p>
        </p:txBody>
      </p:sp>
      <p:sp>
        <p:nvSpPr>
          <p:cNvPr id="2" name="Titel 1"/>
          <p:cNvSpPr>
            <a:spLocks noGrp="1"/>
          </p:cNvSpPr>
          <p:nvPr>
            <p:ph type="title"/>
          </p:nvPr>
        </p:nvSpPr>
        <p:spPr>
          <a:xfrm>
            <a:off x="3635896" y="692696"/>
            <a:ext cx="5220072" cy="1008112"/>
          </a:xfrm>
        </p:spPr>
        <p:txBody>
          <a:bodyPr/>
          <a:lstStyle/>
          <a:p>
            <a:pPr marL="0" lvl="0" indent="0" algn="l">
              <a:buNone/>
            </a:pPr>
            <a:r>
              <a:rPr lang="nl-NL" sz="4800" b="1" kern="1200" dirty="0">
                <a:solidFill>
                  <a:schemeClr val="bg1"/>
                </a:solidFill>
                <a:effectLst/>
                <a:latin typeface="Arial" panose="020B0604020202020204" pitchFamily="34" charset="0"/>
                <a:ea typeface="+mj-ea"/>
                <a:cs typeface="Arial" panose="020B0604020202020204" pitchFamily="34" charset="0"/>
              </a:rPr>
              <a:t>Inhoudsopgave</a:t>
            </a:r>
            <a:endParaRPr lang="nl-NL" sz="2800" dirty="0"/>
          </a:p>
        </p:txBody>
      </p:sp>
    </p:spTree>
    <p:extLst>
      <p:ext uri="{BB962C8B-B14F-4D97-AF65-F5344CB8AC3E}">
        <p14:creationId xmlns:p14="http://schemas.microsoft.com/office/powerpoint/2010/main" val="3774592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4293096"/>
            <a:ext cx="2664296" cy="1928410"/>
          </a:xfrm>
        </p:spPr>
        <p:txBody>
          <a:bodyPr>
            <a:noAutofit/>
          </a:bodyPr>
          <a:lstStyle/>
          <a:p>
            <a:pPr marL="0" lvl="0" indent="0">
              <a:buNone/>
            </a:pPr>
            <a:r>
              <a:rPr lang="nl-NL" sz="2800" b="1" kern="1200" dirty="0">
                <a:solidFill>
                  <a:schemeClr val="bg1"/>
                </a:solidFill>
                <a:effectLst/>
                <a:latin typeface="Arial" panose="020B0604020202020204" pitchFamily="34" charset="0"/>
                <a:ea typeface="+mj-ea"/>
                <a:cs typeface="Arial" panose="020B0604020202020204" pitchFamily="34" charset="0"/>
              </a:rPr>
              <a:t>Contact</a:t>
            </a:r>
            <a:endParaRPr lang="nl-NL" sz="1100" dirty="0"/>
          </a:p>
        </p:txBody>
      </p:sp>
      <p:sp>
        <p:nvSpPr>
          <p:cNvPr id="3" name="Tijdelijke aanduiding voor inhoud 2"/>
          <p:cNvSpPr>
            <a:spLocks noGrp="1"/>
          </p:cNvSpPr>
          <p:nvPr>
            <p:ph idx="4294967295"/>
          </p:nvPr>
        </p:nvSpPr>
        <p:spPr>
          <a:xfrm>
            <a:off x="683568" y="469972"/>
            <a:ext cx="2664000" cy="1584176"/>
          </a:xfrm>
          <a:noFill/>
        </p:spPr>
        <p:txBody>
          <a:bodyPr tIns="180000" bIns="180000">
            <a:noAutofit/>
          </a:bodyPr>
          <a:lstStyle/>
          <a:p>
            <a:pPr marL="0" lvl="0" indent="0">
              <a:buNone/>
            </a:pPr>
            <a:r>
              <a:rPr lang="nl-NL" sz="1500" b="1" kern="1200" dirty="0">
                <a:solidFill>
                  <a:srgbClr val="9C6FAD"/>
                </a:solidFill>
                <a:effectLst/>
                <a:ea typeface="+mj-ea"/>
              </a:rPr>
              <a:t>Postadres</a:t>
            </a:r>
            <a:br>
              <a:rPr lang="nl-NL" sz="1500" kern="1200" dirty="0">
                <a:solidFill>
                  <a:srgbClr val="9C6FAD"/>
                </a:solidFill>
                <a:effectLst/>
                <a:ea typeface="+mj-ea"/>
              </a:rPr>
            </a:br>
            <a:r>
              <a:rPr lang="nl-NL" sz="1500" kern="1200" dirty="0" err="1">
                <a:effectLst/>
                <a:ea typeface="+mj-ea"/>
              </a:rPr>
              <a:t>Bpf</a:t>
            </a:r>
            <a:r>
              <a:rPr lang="nl-NL" sz="1500" kern="1200" dirty="0">
                <a:effectLst/>
                <a:ea typeface="+mj-ea"/>
              </a:rPr>
              <a:t> Banden en Wielen</a:t>
            </a:r>
            <a:br>
              <a:rPr lang="nl-NL" sz="1500" kern="1200" dirty="0">
                <a:effectLst/>
                <a:ea typeface="+mj-ea"/>
              </a:rPr>
            </a:br>
            <a:r>
              <a:rPr lang="nl-NL" sz="1500" kern="1200" dirty="0">
                <a:effectLst/>
                <a:ea typeface="+mj-ea"/>
              </a:rPr>
              <a:t>Postbus 1044</a:t>
            </a:r>
            <a:br>
              <a:rPr lang="nl-NL" sz="1500" kern="1200" dirty="0">
                <a:effectLst/>
                <a:ea typeface="+mj-ea"/>
              </a:rPr>
            </a:br>
            <a:r>
              <a:rPr lang="nl-NL" sz="1500" kern="1200" dirty="0">
                <a:effectLst/>
                <a:ea typeface="+mj-ea"/>
              </a:rPr>
              <a:t>2280 CA Rijswijk</a:t>
            </a:r>
          </a:p>
        </p:txBody>
      </p:sp>
      <p:sp>
        <p:nvSpPr>
          <p:cNvPr id="4" name="Tijdelijke aanduiding voor inhoud 2"/>
          <p:cNvSpPr txBox="1">
            <a:spLocks/>
          </p:cNvSpPr>
          <p:nvPr/>
        </p:nvSpPr>
        <p:spPr>
          <a:xfrm>
            <a:off x="3347864" y="476672"/>
            <a:ext cx="2664296" cy="1578646"/>
          </a:xfrm>
          <a:prstGeom prst="rect">
            <a:avLst/>
          </a:prstGeom>
          <a:noFill/>
          <a:ln>
            <a:noFill/>
          </a:ln>
        </p:spPr>
        <p:txBody>
          <a:bodyPr vert="horz" lIns="180000" tIns="180000" rIns="180000" bIns="180000" rtlCol="0">
            <a:norm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1500" b="1" dirty="0">
                <a:solidFill>
                  <a:srgbClr val="9C6FAD"/>
                </a:solidFill>
                <a:ea typeface="+mj-ea"/>
              </a:rPr>
              <a:t>Telefoon</a:t>
            </a:r>
            <a:br>
              <a:rPr lang="nl-NL" sz="1500" dirty="0">
                <a:solidFill>
                  <a:srgbClr val="9C6FAD"/>
                </a:solidFill>
                <a:ea typeface="+mj-ea"/>
              </a:rPr>
            </a:br>
            <a:r>
              <a:rPr lang="nl-NL" sz="1500" dirty="0">
                <a:ea typeface="+mj-ea"/>
              </a:rPr>
              <a:t>088-119 80 25 </a:t>
            </a:r>
            <a:br>
              <a:rPr lang="nl-NL" sz="1500" dirty="0">
                <a:ea typeface="+mj-ea"/>
              </a:rPr>
            </a:br>
            <a:r>
              <a:rPr lang="nl-NL" sz="1500" i="1" dirty="0">
                <a:ea typeface="+mj-ea"/>
              </a:rPr>
              <a:t>(iedere werkdag bereikbaar tussen </a:t>
            </a:r>
            <a:br>
              <a:rPr lang="nl-NL" sz="1500" i="1" dirty="0">
                <a:ea typeface="+mj-ea"/>
              </a:rPr>
            </a:br>
            <a:r>
              <a:rPr lang="nl-NL" sz="1500" i="1" dirty="0">
                <a:ea typeface="+mj-ea"/>
              </a:rPr>
              <a:t>08.30 en 17.15 uur)</a:t>
            </a:r>
          </a:p>
        </p:txBody>
      </p:sp>
      <p:sp>
        <p:nvSpPr>
          <p:cNvPr id="5" name="Tijdelijke aanduiding voor inhoud 2"/>
          <p:cNvSpPr txBox="1">
            <a:spLocks/>
          </p:cNvSpPr>
          <p:nvPr/>
        </p:nvSpPr>
        <p:spPr>
          <a:xfrm>
            <a:off x="5364088" y="476672"/>
            <a:ext cx="3672408" cy="1440160"/>
          </a:xfrm>
          <a:prstGeom prst="rect">
            <a:avLst/>
          </a:prstGeom>
          <a:noFill/>
          <a:ln>
            <a:noFill/>
          </a:ln>
        </p:spPr>
        <p:txBody>
          <a:bodyPr vert="horz" lIns="180000" tIns="180000" rIns="180000" bIns="18000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b="1" dirty="0">
                <a:solidFill>
                  <a:srgbClr val="9C6FAD"/>
                </a:solidFill>
                <a:ea typeface="+mj-ea"/>
              </a:rPr>
              <a:t>E-mail</a:t>
            </a:r>
            <a:br>
              <a:rPr lang="en-US" sz="1500" dirty="0">
                <a:solidFill>
                  <a:srgbClr val="9C6FAD"/>
                </a:solidFill>
                <a:ea typeface="+mj-ea"/>
              </a:rPr>
            </a:br>
            <a:r>
              <a:rPr lang="en-US" sz="1500" u="sng" dirty="0">
                <a:ea typeface="+mj-ea"/>
              </a:rPr>
              <a:t>werkgeversbanden</a:t>
            </a:r>
            <a:r>
              <a:rPr lang="en-US" sz="1500" u="sng" dirty="0"/>
              <a:t>@appelpensioen.nl</a:t>
            </a:r>
          </a:p>
          <a:p>
            <a:pPr marL="0" indent="0">
              <a:buNone/>
            </a:pPr>
            <a:r>
              <a:rPr lang="en-US" sz="1500" u="sng" dirty="0">
                <a:ea typeface="+mj-ea"/>
              </a:rPr>
              <a:t>deelnemersbanden</a:t>
            </a:r>
            <a:r>
              <a:rPr lang="en-US" sz="1500" u="sng" dirty="0"/>
              <a:t>@appelpensioen.nl</a:t>
            </a:r>
            <a:br>
              <a:rPr lang="en-US" sz="1500" dirty="0">
                <a:solidFill>
                  <a:srgbClr val="9C6FAD"/>
                </a:solidFill>
              </a:rPr>
            </a:br>
            <a:r>
              <a:rPr lang="en-US" sz="1500" b="1" dirty="0">
                <a:solidFill>
                  <a:srgbClr val="9C6FAD"/>
                </a:solidFill>
              </a:rPr>
              <a:t>Website</a:t>
            </a:r>
            <a:br>
              <a:rPr lang="en-US" sz="1500" dirty="0">
                <a:solidFill>
                  <a:srgbClr val="9C6FAD"/>
                </a:solidFill>
              </a:rPr>
            </a:br>
            <a:r>
              <a:rPr lang="en-US" sz="1500" u="sng" dirty="0"/>
              <a:t>www.bandenpensioen.nl</a:t>
            </a:r>
            <a:endParaRPr lang="nl-NL" sz="1500" dirty="0"/>
          </a:p>
          <a:p>
            <a:pPr marL="0" indent="0">
              <a:buFont typeface="Arial" panose="020B0604020202020204" pitchFamily="34" charset="0"/>
              <a:buNone/>
            </a:pPr>
            <a:r>
              <a:rPr lang="en-US" sz="1500" dirty="0">
                <a:solidFill>
                  <a:srgbClr val="9C6FAD"/>
                </a:solidFill>
                <a:ea typeface="+mj-ea"/>
              </a:rPr>
              <a:t> </a:t>
            </a:r>
            <a:endParaRPr lang="nl-NL" sz="1500" dirty="0">
              <a:solidFill>
                <a:srgbClr val="9C6FAD"/>
              </a:solidFill>
              <a:ea typeface="+mj-ea"/>
            </a:endParaRPr>
          </a:p>
        </p:txBody>
      </p:sp>
    </p:spTree>
    <p:extLst>
      <p:ext uri="{BB962C8B-B14F-4D97-AF65-F5344CB8AC3E}">
        <p14:creationId xmlns:p14="http://schemas.microsoft.com/office/powerpoint/2010/main" val="389611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nl-NL" sz="6000" b="1" kern="1200" dirty="0">
                <a:solidFill>
                  <a:schemeClr val="bg1"/>
                </a:solidFill>
                <a:effectLst/>
                <a:latin typeface="Arial" panose="020B0604020202020204" pitchFamily="34" charset="0"/>
                <a:ea typeface="+mj-ea"/>
                <a:cs typeface="Arial" panose="020B0604020202020204" pitchFamily="34" charset="0"/>
              </a:rPr>
              <a:t>Quiz</a:t>
            </a:r>
            <a:endParaRPr lang="nl-NL" dirty="0"/>
          </a:p>
        </p:txBody>
      </p:sp>
    </p:spTree>
    <p:extLst>
      <p:ext uri="{BB962C8B-B14F-4D97-AF65-F5344CB8AC3E}">
        <p14:creationId xmlns:p14="http://schemas.microsoft.com/office/powerpoint/2010/main" val="287697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779912" y="1916832"/>
            <a:ext cx="4896544" cy="3024336"/>
          </a:xfrm>
        </p:spPr>
        <p:txBody>
          <a:bodyPr>
            <a:normAutofit fontScale="32500" lnSpcReduction="20000"/>
          </a:bodyPr>
          <a:lstStyle/>
          <a:p>
            <a:pPr marL="0" lvl="0" indent="0">
              <a:buNone/>
            </a:pPr>
            <a:r>
              <a:rPr lang="nl-NL" sz="6000" b="1" kern="1200" dirty="0">
                <a:solidFill>
                  <a:schemeClr val="bg1"/>
                </a:solidFill>
                <a:effectLst/>
                <a:latin typeface="Arial" panose="020B0604020202020204" pitchFamily="34" charset="0"/>
                <a:ea typeface="+mj-ea"/>
                <a:cs typeface="Arial" panose="020B0604020202020204" pitchFamily="34" charset="0"/>
              </a:rPr>
              <a:t>Van wie ontvang ik straks pensioen?</a:t>
            </a:r>
            <a:br>
              <a:rPr lang="nl-NL" sz="6000" b="1" kern="1200" dirty="0">
                <a:solidFill>
                  <a:schemeClr val="bg1"/>
                </a:solidFill>
                <a:effectLst/>
                <a:latin typeface="Arial" panose="020B0604020202020204" pitchFamily="34" charset="0"/>
                <a:ea typeface="+mj-ea"/>
                <a:cs typeface="Arial" panose="020B0604020202020204" pitchFamily="34" charset="0"/>
              </a:rPr>
            </a:br>
            <a:r>
              <a:rPr lang="nl-NL" sz="5500" i="1" kern="1200" dirty="0">
                <a:solidFill>
                  <a:schemeClr val="bg1"/>
                </a:solidFill>
                <a:effectLst/>
                <a:latin typeface="Arial" panose="020B0604020202020204" pitchFamily="34" charset="0"/>
                <a:ea typeface="+mj-ea"/>
                <a:cs typeface="Arial" panose="020B0604020202020204" pitchFamily="34" charset="0"/>
              </a:rPr>
              <a:t>meerdere antwoorden zijn mogelijk</a:t>
            </a:r>
            <a:br>
              <a:rPr lang="nl-NL" sz="6000" b="1" i="1" kern="1200" dirty="0">
                <a:solidFill>
                  <a:schemeClr val="bg1"/>
                </a:solidFill>
                <a:effectLst/>
                <a:latin typeface="Arial" panose="020B0604020202020204" pitchFamily="34" charset="0"/>
                <a:ea typeface="+mj-ea"/>
                <a:cs typeface="Arial" panose="020B0604020202020204" pitchFamily="34" charset="0"/>
              </a:rPr>
            </a:br>
            <a:endParaRPr lang="nl-NL" sz="6000" b="1" kern="1200" dirty="0">
              <a:solidFill>
                <a:schemeClr val="bg1"/>
              </a:solidFill>
              <a:effectLst/>
              <a:latin typeface="Arial" panose="020B0604020202020204" pitchFamily="34" charset="0"/>
              <a:ea typeface="+mj-ea"/>
              <a:cs typeface="Arial" panose="020B0604020202020204" pitchFamily="34" charset="0"/>
            </a:endParaRPr>
          </a:p>
          <a:p>
            <a:pPr marL="361950" lvl="0" indent="-361950">
              <a:buFont typeface="+mj-lt"/>
              <a:buAutoNum type="alphaLcParenR"/>
            </a:pPr>
            <a:r>
              <a:rPr lang="nl-NL" sz="6000" kern="1200" dirty="0">
                <a:solidFill>
                  <a:schemeClr val="bg1"/>
                </a:solidFill>
                <a:effectLst/>
                <a:latin typeface="Arial" panose="020B0604020202020204" pitchFamily="34" charset="0"/>
                <a:ea typeface="+mj-ea"/>
                <a:cs typeface="Arial" panose="020B0604020202020204" pitchFamily="34" charset="0"/>
              </a:rPr>
              <a:t>Van de overheid</a:t>
            </a:r>
          </a:p>
          <a:p>
            <a:pPr marL="361950" lvl="0" indent="-361950">
              <a:buFont typeface="+mj-lt"/>
              <a:buAutoNum type="alphaLcParenR"/>
            </a:pPr>
            <a:r>
              <a:rPr lang="nl-NL" sz="6000" kern="1200" dirty="0">
                <a:solidFill>
                  <a:schemeClr val="bg1"/>
                </a:solidFill>
                <a:effectLst/>
                <a:latin typeface="Arial" panose="020B0604020202020204" pitchFamily="34" charset="0"/>
                <a:ea typeface="+mj-ea"/>
                <a:cs typeface="Arial" panose="020B0604020202020204" pitchFamily="34" charset="0"/>
              </a:rPr>
              <a:t>Van mijn werkgever</a:t>
            </a:r>
          </a:p>
          <a:p>
            <a:pPr marL="361950" lvl="0" indent="-361950">
              <a:buFont typeface="+mj-lt"/>
              <a:buAutoNum type="alphaLcParenR"/>
            </a:pPr>
            <a:r>
              <a:rPr lang="nl-NL" sz="6000" kern="1200" dirty="0">
                <a:solidFill>
                  <a:schemeClr val="bg1"/>
                </a:solidFill>
                <a:effectLst/>
                <a:latin typeface="Arial" panose="020B0604020202020204" pitchFamily="34" charset="0"/>
                <a:ea typeface="+mj-ea"/>
                <a:cs typeface="Arial" panose="020B0604020202020204" pitchFamily="34" charset="0"/>
              </a:rPr>
              <a:t>Van </a:t>
            </a:r>
            <a:r>
              <a:rPr lang="nl-NL" sz="6000" kern="1200" dirty="0" err="1">
                <a:solidFill>
                  <a:schemeClr val="bg1"/>
                </a:solidFill>
                <a:effectLst/>
                <a:latin typeface="Arial" panose="020B0604020202020204" pitchFamily="34" charset="0"/>
                <a:ea typeface="+mj-ea"/>
                <a:cs typeface="Arial" panose="020B0604020202020204" pitchFamily="34" charset="0"/>
              </a:rPr>
              <a:t>Bpf</a:t>
            </a:r>
            <a:r>
              <a:rPr lang="nl-NL" sz="6000" kern="1200" dirty="0">
                <a:solidFill>
                  <a:schemeClr val="bg1"/>
                </a:solidFill>
                <a:effectLst/>
                <a:latin typeface="Arial" panose="020B0604020202020204" pitchFamily="34" charset="0"/>
                <a:ea typeface="+mj-ea"/>
                <a:cs typeface="Arial" panose="020B0604020202020204" pitchFamily="34" charset="0"/>
              </a:rPr>
              <a:t> Banden en Wielen</a:t>
            </a:r>
          </a:p>
          <a:p>
            <a:pPr marL="361950" lvl="0" indent="-361950">
              <a:buFont typeface="+mj-lt"/>
              <a:buAutoNum type="alphaLcParenR"/>
            </a:pPr>
            <a:r>
              <a:rPr lang="nl-NL" sz="6000" kern="1200" dirty="0">
                <a:solidFill>
                  <a:schemeClr val="bg1"/>
                </a:solidFill>
                <a:effectLst/>
                <a:latin typeface="Arial" panose="020B0604020202020204" pitchFamily="34" charset="0"/>
                <a:ea typeface="+mj-ea"/>
                <a:cs typeface="Arial" panose="020B0604020202020204" pitchFamily="34" charset="0"/>
              </a:rPr>
              <a:t>Van andere pensioenfondsen</a:t>
            </a:r>
          </a:p>
          <a:p>
            <a:pPr marL="361950" lvl="0" indent="-361950">
              <a:buFont typeface="+mj-lt"/>
              <a:buAutoNum type="alphaLcParenR"/>
            </a:pPr>
            <a:r>
              <a:rPr lang="nl-NL" sz="6000" kern="1200" dirty="0">
                <a:solidFill>
                  <a:schemeClr val="bg1"/>
                </a:solidFill>
                <a:effectLst/>
                <a:latin typeface="Arial" panose="020B0604020202020204" pitchFamily="34" charset="0"/>
                <a:ea typeface="+mj-ea"/>
                <a:cs typeface="Arial" panose="020B0604020202020204" pitchFamily="34" charset="0"/>
              </a:rPr>
              <a:t>Van de bank of verzekeraar</a:t>
            </a:r>
          </a:p>
        </p:txBody>
      </p:sp>
      <p:sp>
        <p:nvSpPr>
          <p:cNvPr id="2" name="Titel 1"/>
          <p:cNvSpPr>
            <a:spLocks noGrp="1"/>
          </p:cNvSpPr>
          <p:nvPr>
            <p:ph type="title"/>
          </p:nvPr>
        </p:nvSpPr>
        <p:spPr>
          <a:xfrm>
            <a:off x="3419872" y="476672"/>
            <a:ext cx="5220072" cy="1008112"/>
          </a:xfrm>
        </p:spPr>
        <p:txBody>
          <a:bodyPr/>
          <a:lstStyle/>
          <a:p>
            <a:r>
              <a:rPr lang="nl-NL" sz="4800" dirty="0"/>
              <a:t>Quiz</a:t>
            </a:r>
          </a:p>
        </p:txBody>
      </p:sp>
      <p:sp>
        <p:nvSpPr>
          <p:cNvPr id="4" name="Rechthoek 3"/>
          <p:cNvSpPr/>
          <p:nvPr/>
        </p:nvSpPr>
        <p:spPr>
          <a:xfrm>
            <a:off x="7380312" y="1556792"/>
            <a:ext cx="1296144" cy="369332"/>
          </a:xfrm>
          <a:prstGeom prst="rect">
            <a:avLst/>
          </a:prstGeom>
          <a:solidFill>
            <a:schemeClr val="bg1"/>
          </a:solidFill>
        </p:spPr>
        <p:txBody>
          <a:bodyPr wrap="square">
            <a:spAutoFit/>
          </a:bodyPr>
          <a:lstStyle/>
          <a:p>
            <a:r>
              <a:rPr lang="nl-NL" b="1" dirty="0">
                <a:solidFill>
                  <a:srgbClr val="008640"/>
                </a:solidFill>
              </a:rPr>
              <a:t>Vraag 1</a:t>
            </a:r>
            <a:endParaRPr lang="nl-NL" dirty="0">
              <a:solidFill>
                <a:srgbClr val="008640"/>
              </a:solidFill>
            </a:endParaRPr>
          </a:p>
        </p:txBody>
      </p:sp>
    </p:spTree>
    <p:extLst>
      <p:ext uri="{BB962C8B-B14F-4D97-AF65-F5344CB8AC3E}">
        <p14:creationId xmlns:p14="http://schemas.microsoft.com/office/powerpoint/2010/main" val="160044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576" y="1813466"/>
            <a:ext cx="4680520" cy="3487742"/>
          </a:xfrm>
        </p:spPr>
        <p:txBody>
          <a:bodyPr>
            <a:noAutofit/>
          </a:bodyPr>
          <a:lstStyle/>
          <a:p>
            <a:pPr marL="0" lvl="0" indent="0">
              <a:buNone/>
            </a:pPr>
            <a:r>
              <a:rPr lang="nl-NL" sz="2000" kern="1200" dirty="0">
                <a:solidFill>
                  <a:schemeClr val="bg1"/>
                </a:solidFill>
                <a:effectLst/>
                <a:latin typeface="Arial" panose="020B0604020202020204" pitchFamily="34" charset="0"/>
                <a:ea typeface="+mj-ea"/>
                <a:cs typeface="Arial" panose="020B0604020202020204" pitchFamily="34" charset="0"/>
              </a:rPr>
              <a:t>Wat betaal ik aan premie voor mijn pensioen bij </a:t>
            </a:r>
            <a:r>
              <a:rPr lang="nl-NL" sz="2000" kern="1200" dirty="0" err="1">
                <a:solidFill>
                  <a:schemeClr val="bg1"/>
                </a:solidFill>
                <a:effectLst/>
                <a:latin typeface="Arial" panose="020B0604020202020204" pitchFamily="34" charset="0"/>
                <a:ea typeface="+mj-ea"/>
                <a:cs typeface="Arial" panose="020B0604020202020204" pitchFamily="34" charset="0"/>
              </a:rPr>
              <a:t>Bpf</a:t>
            </a:r>
            <a:r>
              <a:rPr lang="nl-NL" sz="2000" kern="1200" dirty="0">
                <a:solidFill>
                  <a:schemeClr val="bg1"/>
                </a:solidFill>
                <a:effectLst/>
                <a:latin typeface="Arial" panose="020B0604020202020204" pitchFamily="34" charset="0"/>
                <a:ea typeface="+mj-ea"/>
                <a:cs typeface="Arial" panose="020B0604020202020204" pitchFamily="34" charset="0"/>
              </a:rPr>
              <a:t> Banden en Wielen?</a:t>
            </a:r>
            <a:br>
              <a:rPr lang="nl-NL" sz="2000" kern="1200" dirty="0">
                <a:solidFill>
                  <a:schemeClr val="bg1"/>
                </a:solidFill>
                <a:effectLst/>
                <a:latin typeface="Arial" panose="020B0604020202020204" pitchFamily="34" charset="0"/>
                <a:ea typeface="+mj-ea"/>
                <a:cs typeface="Arial" panose="020B0604020202020204" pitchFamily="34" charset="0"/>
              </a:rPr>
            </a:br>
            <a:endParaRPr lang="nl-NL" sz="2000" kern="1200" dirty="0">
              <a:solidFill>
                <a:schemeClr val="bg1"/>
              </a:solidFill>
              <a:effectLst/>
              <a:latin typeface="Arial" panose="020B0604020202020204" pitchFamily="34" charset="0"/>
              <a:ea typeface="+mj-ea"/>
              <a:cs typeface="Arial" panose="020B0604020202020204" pitchFamily="34" charset="0"/>
            </a:endParaRPr>
          </a:p>
          <a:p>
            <a:pPr marL="531813" lvl="1" indent="-522288">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Ik betaal de volledige pensioenpremie</a:t>
            </a:r>
          </a:p>
          <a:p>
            <a:pPr marL="531813" lvl="1" indent="-522288">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Ik betaal 40% en mijn werkgever betaalt 60%</a:t>
            </a:r>
          </a:p>
          <a:p>
            <a:pPr marL="531813" lvl="1" indent="-522288">
              <a:buFont typeface="+mj-lt"/>
              <a:buAutoNum type="alphaLcParenR"/>
            </a:pPr>
            <a:r>
              <a:rPr lang="nl-NL" sz="2000" dirty="0"/>
              <a:t>We betalen allebei 50%</a:t>
            </a:r>
          </a:p>
        </p:txBody>
      </p:sp>
      <p:sp>
        <p:nvSpPr>
          <p:cNvPr id="2" name="Titel 1"/>
          <p:cNvSpPr>
            <a:spLocks noGrp="1"/>
          </p:cNvSpPr>
          <p:nvPr>
            <p:ph type="title"/>
          </p:nvPr>
        </p:nvSpPr>
        <p:spPr>
          <a:xfrm>
            <a:off x="0" y="116079"/>
            <a:ext cx="5436096" cy="571764"/>
          </a:xfrm>
        </p:spPr>
        <p:txBody>
          <a:bodyPr>
            <a:noAutofit/>
          </a:bodyPr>
          <a:lstStyle/>
          <a:p>
            <a:pPr marL="625475" lvl="0" algn="l"/>
            <a:r>
              <a:rPr lang="nl-NL" sz="4000" b="1" kern="1200" dirty="0">
                <a:solidFill>
                  <a:schemeClr val="bg1"/>
                </a:solidFill>
                <a:effectLst/>
                <a:latin typeface="Arial" panose="020B0604020202020204" pitchFamily="34" charset="0"/>
                <a:ea typeface="+mj-ea"/>
                <a:cs typeface="Arial" panose="020B0604020202020204" pitchFamily="34" charset="0"/>
              </a:rPr>
              <a:t>Quiz</a:t>
            </a:r>
            <a:endParaRPr lang="nl-NL" sz="1600" dirty="0"/>
          </a:p>
        </p:txBody>
      </p:sp>
      <p:sp>
        <p:nvSpPr>
          <p:cNvPr id="4" name="Rechthoek 3"/>
          <p:cNvSpPr/>
          <p:nvPr/>
        </p:nvSpPr>
        <p:spPr>
          <a:xfrm>
            <a:off x="4136770" y="1444134"/>
            <a:ext cx="1296144" cy="369332"/>
          </a:xfrm>
          <a:prstGeom prst="rect">
            <a:avLst/>
          </a:prstGeom>
          <a:solidFill>
            <a:schemeClr val="bg1"/>
          </a:solidFill>
        </p:spPr>
        <p:txBody>
          <a:bodyPr wrap="square">
            <a:spAutoFit/>
          </a:bodyPr>
          <a:lstStyle/>
          <a:p>
            <a:r>
              <a:rPr lang="nl-NL" b="1" dirty="0">
                <a:solidFill>
                  <a:srgbClr val="008640"/>
                </a:solidFill>
              </a:rPr>
              <a:t>Vraag 2</a:t>
            </a:r>
            <a:endParaRPr lang="nl-NL" dirty="0">
              <a:solidFill>
                <a:srgbClr val="008640"/>
              </a:solidFill>
            </a:endParaRPr>
          </a:p>
        </p:txBody>
      </p:sp>
    </p:spTree>
    <p:extLst>
      <p:ext uri="{BB962C8B-B14F-4D97-AF65-F5344CB8AC3E}">
        <p14:creationId xmlns:p14="http://schemas.microsoft.com/office/powerpoint/2010/main" val="408941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4579" y="2276872"/>
            <a:ext cx="4680520" cy="3024336"/>
          </a:xfrm>
          <a:solidFill>
            <a:srgbClr val="9C6FAD">
              <a:alpha val="85000"/>
            </a:srgbClr>
          </a:solidFill>
        </p:spPr>
        <p:txBody>
          <a:bodyPr>
            <a:noAutofit/>
          </a:bodyPr>
          <a:lstStyle/>
          <a:p>
            <a:pPr marL="0" lvl="0" indent="0">
              <a:buNone/>
            </a:pPr>
            <a:r>
              <a:rPr lang="nl-NL" sz="2000" kern="1200" dirty="0">
                <a:solidFill>
                  <a:schemeClr val="bg1"/>
                </a:solidFill>
                <a:effectLst/>
                <a:latin typeface="Arial" panose="020B0604020202020204" pitchFamily="34" charset="0"/>
                <a:ea typeface="+mj-ea"/>
                <a:cs typeface="Arial" panose="020B0604020202020204" pitchFamily="34" charset="0"/>
              </a:rPr>
              <a:t>Wat is de pensioenleeftijd van </a:t>
            </a:r>
            <a:r>
              <a:rPr lang="nl-NL" sz="2000" kern="1200" dirty="0" err="1">
                <a:solidFill>
                  <a:schemeClr val="bg1"/>
                </a:solidFill>
                <a:effectLst/>
                <a:latin typeface="Arial" panose="020B0604020202020204" pitchFamily="34" charset="0"/>
                <a:ea typeface="+mj-ea"/>
                <a:cs typeface="Arial" panose="020B0604020202020204" pitchFamily="34" charset="0"/>
              </a:rPr>
              <a:t>Bpf</a:t>
            </a:r>
            <a:r>
              <a:rPr lang="nl-NL" sz="2000" kern="1200" dirty="0">
                <a:solidFill>
                  <a:schemeClr val="bg1"/>
                </a:solidFill>
                <a:effectLst/>
                <a:latin typeface="Arial" panose="020B0604020202020204" pitchFamily="34" charset="0"/>
                <a:ea typeface="+mj-ea"/>
                <a:cs typeface="Arial" panose="020B0604020202020204" pitchFamily="34" charset="0"/>
              </a:rPr>
              <a:t> Banden en Wielen?</a:t>
            </a:r>
            <a:br>
              <a:rPr lang="nl-NL" sz="2000" kern="1200" dirty="0">
                <a:solidFill>
                  <a:schemeClr val="bg1"/>
                </a:solidFill>
                <a:effectLst/>
                <a:latin typeface="Arial" panose="020B0604020202020204" pitchFamily="34" charset="0"/>
                <a:ea typeface="+mj-ea"/>
                <a:cs typeface="Arial" panose="020B0604020202020204" pitchFamily="34" charset="0"/>
              </a:rPr>
            </a:br>
            <a:endParaRPr lang="nl-NL" sz="2000" kern="1200" dirty="0">
              <a:solidFill>
                <a:schemeClr val="bg1"/>
              </a:solidFill>
              <a:effectLst/>
              <a:latin typeface="Arial" panose="020B0604020202020204" pitchFamily="34" charset="0"/>
              <a:ea typeface="+mj-ea"/>
              <a:cs typeface="Arial" panose="020B0604020202020204" pitchFamily="34" charset="0"/>
            </a:endParaRPr>
          </a:p>
          <a:p>
            <a:pPr marL="360363" lvl="1" indent="-341313">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Gelijk aan de AOW-leeftijd</a:t>
            </a:r>
          </a:p>
          <a:p>
            <a:pPr marL="360363" lvl="1" indent="-341313">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67 jaar</a:t>
            </a:r>
          </a:p>
          <a:p>
            <a:pPr marL="360363" lvl="1" indent="-341313">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68 jaar</a:t>
            </a:r>
          </a:p>
          <a:p>
            <a:pPr marL="360363" lvl="1" indent="-341313">
              <a:buFont typeface="+mj-lt"/>
              <a:buAutoNum type="alphaLcParenR"/>
            </a:pPr>
            <a:r>
              <a:rPr lang="nl-NL" sz="2000" dirty="0">
                <a:ea typeface="+mj-ea"/>
              </a:rPr>
              <a:t>70 jaar</a:t>
            </a:r>
            <a:endParaRPr lang="nl-NL" sz="2000" kern="1200" dirty="0">
              <a:solidFill>
                <a:schemeClr val="bg1"/>
              </a:solidFill>
              <a:effectLst/>
              <a:latin typeface="Arial" panose="020B0604020202020204" pitchFamily="34" charset="0"/>
              <a:ea typeface="+mj-ea"/>
              <a:cs typeface="Arial" panose="020B0604020202020204" pitchFamily="34" charset="0"/>
            </a:endParaRPr>
          </a:p>
          <a:p>
            <a:endParaRPr lang="nl-NL" sz="2000" kern="1200" dirty="0">
              <a:solidFill>
                <a:schemeClr val="bg1"/>
              </a:solidFill>
              <a:effectLst/>
              <a:latin typeface="Arial" panose="020B0604020202020204" pitchFamily="34" charset="0"/>
              <a:ea typeface="+mj-ea"/>
              <a:cs typeface="Arial" panose="020B0604020202020204" pitchFamily="34" charset="0"/>
            </a:endParaRPr>
          </a:p>
        </p:txBody>
      </p:sp>
      <p:sp>
        <p:nvSpPr>
          <p:cNvPr id="5" name="Titel 1"/>
          <p:cNvSpPr txBox="1">
            <a:spLocks/>
          </p:cNvSpPr>
          <p:nvPr/>
        </p:nvSpPr>
        <p:spPr>
          <a:xfrm>
            <a:off x="0" y="1268760"/>
            <a:ext cx="6119664" cy="571764"/>
          </a:xfrm>
          <a:prstGeom prst="rect">
            <a:avLst/>
          </a:prstGeom>
          <a:noFill/>
        </p:spPr>
        <p:txBody>
          <a:bodyPr>
            <a:noAutofit/>
          </a:bodyPr>
          <a:lstStyle>
            <a:lvl1pPr algn="ctr" defTabSz="914400" rtl="0" eaLnBrk="1" latinLnBrk="0" hangingPunct="1">
              <a:spcBef>
                <a:spcPct val="0"/>
              </a:spcBef>
              <a:buNone/>
              <a:defRPr sz="3500" b="1" kern="1200">
                <a:solidFill>
                  <a:srgbClr val="009B3E"/>
                </a:solidFill>
                <a:latin typeface="Arial" panose="020B0604020202020204" pitchFamily="34" charset="0"/>
                <a:ea typeface="+mj-ea"/>
                <a:cs typeface="Arial" panose="020B0604020202020204" pitchFamily="34" charset="0"/>
              </a:defRPr>
            </a:lvl1pPr>
          </a:lstStyle>
          <a:p>
            <a:pPr marL="625475" algn="l"/>
            <a:r>
              <a:rPr lang="nl-NL" sz="4000" dirty="0">
                <a:solidFill>
                  <a:srgbClr val="9C6FAD"/>
                </a:solidFill>
              </a:rPr>
              <a:t>Quiz</a:t>
            </a:r>
            <a:endParaRPr lang="nl-NL" sz="1600" dirty="0">
              <a:solidFill>
                <a:srgbClr val="9C6FAD"/>
              </a:solidFill>
            </a:endParaRPr>
          </a:p>
        </p:txBody>
      </p:sp>
      <p:sp>
        <p:nvSpPr>
          <p:cNvPr id="6" name="Rechthoek 5"/>
          <p:cNvSpPr/>
          <p:nvPr/>
        </p:nvSpPr>
        <p:spPr>
          <a:xfrm>
            <a:off x="4103740" y="1898549"/>
            <a:ext cx="1296144" cy="369332"/>
          </a:xfrm>
          <a:prstGeom prst="rect">
            <a:avLst/>
          </a:prstGeom>
          <a:solidFill>
            <a:schemeClr val="bg1"/>
          </a:solidFill>
        </p:spPr>
        <p:txBody>
          <a:bodyPr wrap="square">
            <a:spAutoFit/>
          </a:bodyPr>
          <a:lstStyle/>
          <a:p>
            <a:r>
              <a:rPr lang="nl-NL" b="1" dirty="0">
                <a:solidFill>
                  <a:srgbClr val="9C6FAD"/>
                </a:solidFill>
              </a:rPr>
              <a:t>Vraag 3</a:t>
            </a:r>
            <a:endParaRPr lang="nl-NL" dirty="0">
              <a:solidFill>
                <a:srgbClr val="9C6FAD"/>
              </a:solidFill>
            </a:endParaRPr>
          </a:p>
        </p:txBody>
      </p:sp>
    </p:spTree>
    <p:extLst>
      <p:ext uri="{BB962C8B-B14F-4D97-AF65-F5344CB8AC3E}">
        <p14:creationId xmlns:p14="http://schemas.microsoft.com/office/powerpoint/2010/main" val="17046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55576" y="1813466"/>
            <a:ext cx="4680520" cy="3487742"/>
          </a:xfrm>
        </p:spPr>
        <p:txBody>
          <a:bodyPr>
            <a:noAutofit/>
          </a:bodyPr>
          <a:lstStyle/>
          <a:p>
            <a:pPr marL="0" lvl="0" indent="0">
              <a:buNone/>
            </a:pPr>
            <a:r>
              <a:rPr lang="nl-NL" sz="2000" kern="1200" dirty="0">
                <a:solidFill>
                  <a:schemeClr val="bg1"/>
                </a:solidFill>
                <a:effectLst/>
                <a:latin typeface="Arial" panose="020B0604020202020204" pitchFamily="34" charset="0"/>
                <a:ea typeface="+mj-ea"/>
                <a:cs typeface="Arial" panose="020B0604020202020204" pitchFamily="34" charset="0"/>
              </a:rPr>
              <a:t>Móet ik mijn pensioen op 68 jaar laten ingaan? </a:t>
            </a:r>
            <a:br>
              <a:rPr lang="nl-NL" sz="2000" kern="1200" dirty="0">
                <a:solidFill>
                  <a:schemeClr val="bg1"/>
                </a:solidFill>
                <a:effectLst/>
                <a:latin typeface="Arial" panose="020B0604020202020204" pitchFamily="34" charset="0"/>
                <a:ea typeface="+mj-ea"/>
                <a:cs typeface="Arial" panose="020B0604020202020204" pitchFamily="34" charset="0"/>
              </a:rPr>
            </a:br>
            <a:endParaRPr lang="nl-NL" sz="2000" kern="1200" dirty="0">
              <a:solidFill>
                <a:schemeClr val="bg1"/>
              </a:solidFill>
              <a:effectLst/>
              <a:latin typeface="Arial" panose="020B0604020202020204" pitchFamily="34" charset="0"/>
              <a:ea typeface="+mj-ea"/>
              <a:cs typeface="Arial" panose="020B0604020202020204" pitchFamily="34" charset="0"/>
            </a:endParaRPr>
          </a:p>
          <a:p>
            <a:pPr marL="531813" lvl="1" indent="-522288">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Ja, dat is de pensioenleeftijd  van het fonds</a:t>
            </a:r>
          </a:p>
          <a:p>
            <a:pPr marL="531813" lvl="1" indent="-522288">
              <a:buFont typeface="+mj-lt"/>
              <a:buAutoNum type="alphaLcParenR"/>
            </a:pPr>
            <a:r>
              <a:rPr lang="nl-NL" sz="2000" dirty="0">
                <a:ea typeface="+mj-ea"/>
              </a:rPr>
              <a:t>Nee, ik kan zelf (in overleg met mijn werkgever) kiezen wanneer mijn pensioen ingaat</a:t>
            </a:r>
            <a:endParaRPr lang="nl-NL" sz="2000" dirty="0"/>
          </a:p>
        </p:txBody>
      </p:sp>
      <p:sp>
        <p:nvSpPr>
          <p:cNvPr id="2" name="Titel 1"/>
          <p:cNvSpPr>
            <a:spLocks noGrp="1"/>
          </p:cNvSpPr>
          <p:nvPr>
            <p:ph type="title"/>
          </p:nvPr>
        </p:nvSpPr>
        <p:spPr>
          <a:xfrm>
            <a:off x="0" y="116079"/>
            <a:ext cx="5436096" cy="571764"/>
          </a:xfrm>
        </p:spPr>
        <p:txBody>
          <a:bodyPr>
            <a:noAutofit/>
          </a:bodyPr>
          <a:lstStyle/>
          <a:p>
            <a:pPr marL="625475" lvl="0" algn="l"/>
            <a:r>
              <a:rPr lang="nl-NL" sz="4000" b="1" kern="1200" dirty="0">
                <a:solidFill>
                  <a:schemeClr val="bg1"/>
                </a:solidFill>
                <a:effectLst/>
                <a:latin typeface="Arial" panose="020B0604020202020204" pitchFamily="34" charset="0"/>
                <a:ea typeface="+mj-ea"/>
                <a:cs typeface="Arial" panose="020B0604020202020204" pitchFamily="34" charset="0"/>
              </a:rPr>
              <a:t>Quiz</a:t>
            </a:r>
            <a:endParaRPr lang="nl-NL" sz="1600" dirty="0"/>
          </a:p>
        </p:txBody>
      </p:sp>
      <p:sp>
        <p:nvSpPr>
          <p:cNvPr id="4" name="Rechthoek 3"/>
          <p:cNvSpPr/>
          <p:nvPr/>
        </p:nvSpPr>
        <p:spPr>
          <a:xfrm>
            <a:off x="4136770" y="1444134"/>
            <a:ext cx="1296144" cy="369332"/>
          </a:xfrm>
          <a:prstGeom prst="rect">
            <a:avLst/>
          </a:prstGeom>
          <a:solidFill>
            <a:schemeClr val="bg1"/>
          </a:solidFill>
        </p:spPr>
        <p:txBody>
          <a:bodyPr wrap="square">
            <a:spAutoFit/>
          </a:bodyPr>
          <a:lstStyle/>
          <a:p>
            <a:r>
              <a:rPr lang="nl-NL" b="1" dirty="0">
                <a:solidFill>
                  <a:srgbClr val="008640"/>
                </a:solidFill>
              </a:rPr>
              <a:t>Vraag 4</a:t>
            </a:r>
            <a:endParaRPr lang="nl-NL" dirty="0">
              <a:solidFill>
                <a:srgbClr val="008640"/>
              </a:solidFill>
            </a:endParaRPr>
          </a:p>
        </p:txBody>
      </p:sp>
    </p:spTree>
    <p:extLst>
      <p:ext uri="{BB962C8B-B14F-4D97-AF65-F5344CB8AC3E}">
        <p14:creationId xmlns:p14="http://schemas.microsoft.com/office/powerpoint/2010/main" val="26634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indent="533400" algn="l" rtl="0" eaLnBrk="1" latinLnBrk="0" hangingPunct="1"/>
            <a:r>
              <a:rPr lang="nl-NL" sz="3500" b="1" kern="1200" dirty="0">
                <a:solidFill>
                  <a:schemeClr val="bg1"/>
                </a:solidFill>
                <a:effectLst/>
                <a:latin typeface="Arial" panose="020B0604020202020204" pitchFamily="34" charset="0"/>
                <a:ea typeface="+mj-ea"/>
                <a:cs typeface="Arial" panose="020B0604020202020204" pitchFamily="34" charset="0"/>
              </a:rPr>
              <a:t>Quiz</a:t>
            </a:r>
            <a:endParaRPr lang="nl-NL" sz="3500" dirty="0">
              <a:effectLst/>
            </a:endParaRPr>
          </a:p>
        </p:txBody>
      </p:sp>
      <p:sp>
        <p:nvSpPr>
          <p:cNvPr id="3" name="Tijdelijke aanduiding voor inhoud 2"/>
          <p:cNvSpPr>
            <a:spLocks noGrp="1"/>
          </p:cNvSpPr>
          <p:nvPr>
            <p:ph idx="1"/>
          </p:nvPr>
        </p:nvSpPr>
        <p:spPr>
          <a:xfrm>
            <a:off x="683568" y="1700808"/>
            <a:ext cx="4680520" cy="4248472"/>
          </a:xfrm>
        </p:spPr>
        <p:txBody>
          <a:bodyPr>
            <a:noAutofit/>
          </a:bodyPr>
          <a:lstStyle/>
          <a:p>
            <a:pPr marL="0" lvl="0" indent="0">
              <a:buNone/>
            </a:pPr>
            <a:r>
              <a:rPr lang="nl-NL" sz="2000" b="1" kern="1200" dirty="0">
                <a:solidFill>
                  <a:schemeClr val="bg1"/>
                </a:solidFill>
                <a:effectLst/>
                <a:latin typeface="Arial" panose="020B0604020202020204" pitchFamily="34" charset="0"/>
                <a:ea typeface="+mj-ea"/>
                <a:cs typeface="Arial" panose="020B0604020202020204" pitchFamily="34" charset="0"/>
              </a:rPr>
              <a:t>Voor wie is er pensioen geregeld bij </a:t>
            </a:r>
            <a:r>
              <a:rPr lang="nl-NL" sz="2000" b="1" kern="1200" dirty="0" err="1">
                <a:solidFill>
                  <a:schemeClr val="bg1"/>
                </a:solidFill>
                <a:effectLst/>
                <a:latin typeface="Arial" panose="020B0604020202020204" pitchFamily="34" charset="0"/>
                <a:ea typeface="+mj-ea"/>
                <a:cs typeface="Arial" panose="020B0604020202020204" pitchFamily="34" charset="0"/>
              </a:rPr>
              <a:t>Bpf</a:t>
            </a:r>
            <a:r>
              <a:rPr lang="nl-NL" sz="2000" b="1" kern="1200" dirty="0">
                <a:solidFill>
                  <a:schemeClr val="bg1"/>
                </a:solidFill>
                <a:effectLst/>
                <a:latin typeface="Arial" panose="020B0604020202020204" pitchFamily="34" charset="0"/>
                <a:ea typeface="+mj-ea"/>
                <a:cs typeface="Arial" panose="020B0604020202020204" pitchFamily="34" charset="0"/>
              </a:rPr>
              <a:t> Banden en Wielen?</a:t>
            </a:r>
            <a:br>
              <a:rPr lang="nl-NL" sz="2000" b="1" kern="1200" dirty="0">
                <a:solidFill>
                  <a:schemeClr val="bg1"/>
                </a:solidFill>
                <a:effectLst/>
                <a:latin typeface="Arial" panose="020B0604020202020204" pitchFamily="34" charset="0"/>
                <a:ea typeface="+mj-ea"/>
                <a:cs typeface="Arial" panose="020B0604020202020204" pitchFamily="34" charset="0"/>
              </a:rPr>
            </a:br>
            <a:r>
              <a:rPr lang="nl-NL" sz="1800" i="1" kern="1200" dirty="0">
                <a:solidFill>
                  <a:schemeClr val="bg1"/>
                </a:solidFill>
                <a:effectLst/>
                <a:latin typeface="Arial" panose="020B0604020202020204" pitchFamily="34" charset="0"/>
                <a:ea typeface="+mj-ea"/>
                <a:cs typeface="Arial" panose="020B0604020202020204" pitchFamily="34" charset="0"/>
              </a:rPr>
              <a:t>Meerdere antwoorden zijn mogelijk</a:t>
            </a:r>
            <a:br>
              <a:rPr lang="nl-NL" sz="2000" i="1" kern="1200" dirty="0">
                <a:solidFill>
                  <a:schemeClr val="bg1"/>
                </a:solidFill>
                <a:effectLst/>
                <a:latin typeface="Arial" panose="020B0604020202020204" pitchFamily="34" charset="0"/>
                <a:ea typeface="+mj-ea"/>
                <a:cs typeface="Arial" panose="020B0604020202020204" pitchFamily="34" charset="0"/>
              </a:rPr>
            </a:br>
            <a:endParaRPr lang="nl-NL" sz="2000" i="1" kern="1200" dirty="0">
              <a:solidFill>
                <a:schemeClr val="bg1"/>
              </a:solidFill>
              <a:effectLst/>
              <a:latin typeface="Arial" panose="020B0604020202020204" pitchFamily="34" charset="0"/>
              <a:ea typeface="+mj-ea"/>
              <a:cs typeface="Arial" panose="020B0604020202020204" pitchFamily="34" charset="0"/>
            </a:endParaRPr>
          </a:p>
          <a:p>
            <a:pPr marL="360363" lvl="1" indent="-341313">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Voor mijzelf</a:t>
            </a:r>
          </a:p>
          <a:p>
            <a:pPr marL="360363" lvl="1" indent="-341313">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voor mijn partner, als ik kom te overlijden</a:t>
            </a:r>
          </a:p>
          <a:p>
            <a:pPr marL="360363" lvl="1" indent="-341313">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voor mijn kinderen, als ik kom te overlijden</a:t>
            </a:r>
          </a:p>
          <a:p>
            <a:pPr marL="360363" lvl="1" indent="-341313">
              <a:buFont typeface="+mj-lt"/>
              <a:buAutoNum type="alphaLcParenR"/>
            </a:pPr>
            <a:r>
              <a:rPr lang="nl-NL" sz="2000" kern="1200" dirty="0">
                <a:solidFill>
                  <a:schemeClr val="bg1"/>
                </a:solidFill>
                <a:effectLst/>
                <a:latin typeface="Arial" panose="020B0604020202020204" pitchFamily="34" charset="0"/>
                <a:ea typeface="+mj-ea"/>
                <a:cs typeface="Arial" panose="020B0604020202020204" pitchFamily="34" charset="0"/>
              </a:rPr>
              <a:t>voor mezelf als ik arbeidsongeschikt word</a:t>
            </a:r>
          </a:p>
        </p:txBody>
      </p:sp>
      <p:sp>
        <p:nvSpPr>
          <p:cNvPr id="4" name="Rechthoek 3"/>
          <p:cNvSpPr/>
          <p:nvPr/>
        </p:nvSpPr>
        <p:spPr>
          <a:xfrm>
            <a:off x="683568" y="1340768"/>
            <a:ext cx="1296144" cy="369332"/>
          </a:xfrm>
          <a:prstGeom prst="rect">
            <a:avLst/>
          </a:prstGeom>
          <a:solidFill>
            <a:schemeClr val="bg1"/>
          </a:solidFill>
        </p:spPr>
        <p:txBody>
          <a:bodyPr wrap="square">
            <a:spAutoFit/>
          </a:bodyPr>
          <a:lstStyle/>
          <a:p>
            <a:r>
              <a:rPr lang="nl-NL" b="1" dirty="0">
                <a:solidFill>
                  <a:srgbClr val="9C6FAD"/>
                </a:solidFill>
              </a:rPr>
              <a:t>Vraag 5</a:t>
            </a:r>
            <a:endParaRPr lang="nl-NL" dirty="0">
              <a:solidFill>
                <a:srgbClr val="9C6FAD"/>
              </a:solidFill>
            </a:endParaRPr>
          </a:p>
        </p:txBody>
      </p:sp>
    </p:spTree>
    <p:extLst>
      <p:ext uri="{BB962C8B-B14F-4D97-AF65-F5344CB8AC3E}">
        <p14:creationId xmlns:p14="http://schemas.microsoft.com/office/powerpoint/2010/main" val="368745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71600" y="3789040"/>
            <a:ext cx="2524238" cy="1928410"/>
          </a:xfrm>
        </p:spPr>
        <p:txBody>
          <a:bodyPr/>
          <a:lstStyle/>
          <a:p>
            <a:r>
              <a:rPr lang="nl-NL" dirty="0"/>
              <a:t>Pensioen in het algemeen</a:t>
            </a:r>
          </a:p>
        </p:txBody>
      </p:sp>
    </p:spTree>
    <p:extLst>
      <p:ext uri="{BB962C8B-B14F-4D97-AF65-F5344CB8AC3E}">
        <p14:creationId xmlns:p14="http://schemas.microsoft.com/office/powerpoint/2010/main" val="239961819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TotalTime>
  <Words>3123</Words>
  <Application>Microsoft Office PowerPoint</Application>
  <PresentationFormat>Diavoorstelling (4:3)</PresentationFormat>
  <Paragraphs>214</Paragraphs>
  <Slides>20</Slides>
  <Notes>15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20</vt:i4>
      </vt:variant>
    </vt:vector>
  </HeadingPairs>
  <TitlesOfParts>
    <vt:vector size="23" baseType="lpstr">
      <vt:lpstr>Arial</vt:lpstr>
      <vt:lpstr>Calibri</vt:lpstr>
      <vt:lpstr>Kantoorthema</vt:lpstr>
      <vt:lpstr>&lt;Uw bedrijfsnaam&gt; Zo zit uw pensioen  in elkaar!</vt:lpstr>
      <vt:lpstr>Inhoudsopgave</vt:lpstr>
      <vt:lpstr>Quiz</vt:lpstr>
      <vt:lpstr>Quiz</vt:lpstr>
      <vt:lpstr>Quiz</vt:lpstr>
      <vt:lpstr>PowerPoint-presentatie</vt:lpstr>
      <vt:lpstr>Quiz</vt:lpstr>
      <vt:lpstr>Quiz</vt:lpstr>
      <vt:lpstr>Pensioen in het algemeen</vt:lpstr>
      <vt:lpstr>De bouwstenen van uw pensioen</vt:lpstr>
      <vt:lpstr>Nieuw Pensioenstelsel</vt:lpstr>
      <vt:lpstr>Pensioen van</vt:lpstr>
      <vt:lpstr>Wanneer kunt u met pensioen?  </vt:lpstr>
      <vt:lpstr>Keuzes over de hoogte van uw pensioen  </vt:lpstr>
      <vt:lpstr>PowerPoint-presentatie</vt:lpstr>
      <vt:lpstr>Hoe staan onze  financiën ervoor?</vt:lpstr>
      <vt:lpstr>Nieuwe baan?</vt:lpstr>
      <vt:lpstr>Hoe communiceert  Bpf Banden en Wielen?</vt:lpstr>
      <vt:lpstr>Papier of digitaal?</vt:lpstr>
      <vt:lpstr>Contact</vt:lpstr>
    </vt:vector>
  </TitlesOfParts>
  <Company>AZL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Stephan Lambij</dc:creator>
  <cp:lastModifiedBy>Ghislaine de Rooij</cp:lastModifiedBy>
  <cp:revision>87</cp:revision>
  <dcterms:created xsi:type="dcterms:W3CDTF">2016-10-31T15:17:08Z</dcterms:created>
  <dcterms:modified xsi:type="dcterms:W3CDTF">2023-01-10T13:03:23Z</dcterms:modified>
</cp:coreProperties>
</file>